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3" r:id="rId3"/>
    <p:sldId id="265" r:id="rId4"/>
    <p:sldId id="284" r:id="rId5"/>
    <p:sldId id="280" r:id="rId6"/>
    <p:sldId id="281" r:id="rId7"/>
    <p:sldId id="282" r:id="rId8"/>
    <p:sldId id="289" r:id="rId9"/>
    <p:sldId id="287" r:id="rId10"/>
    <p:sldId id="276" r:id="rId11"/>
    <p:sldId id="275" r:id="rId12"/>
    <p:sldId id="288" r:id="rId13"/>
    <p:sldId id="278" r:id="rId14"/>
    <p:sldId id="286" r:id="rId15"/>
    <p:sldId id="266" r:id="rId16"/>
    <p:sldId id="267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213E"/>
    <a:srgbClr val="FFCC00"/>
    <a:srgbClr val="FFD14E"/>
    <a:srgbClr val="FFE39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294" autoAdjust="0"/>
  </p:normalViewPr>
  <p:slideViewPr>
    <p:cSldViewPr>
      <p:cViewPr varScale="1">
        <p:scale>
          <a:sx n="172" d="100"/>
          <a:sy n="172" d="100"/>
        </p:scale>
        <p:origin x="150" y="9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DE0FF-4F00-4043-BA32-E3CEE902696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B29E9D3-EA3D-499C-9CD7-5005A35A005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2213E"/>
              </a:solidFill>
            </a:rPr>
            <a:t>Receive Job Offer</a:t>
          </a:r>
          <a:endParaRPr lang="en-US" sz="3200" dirty="0">
            <a:solidFill>
              <a:srgbClr val="02213E"/>
            </a:solidFill>
          </a:endParaRPr>
        </a:p>
      </dgm:t>
    </dgm:pt>
    <dgm:pt modelId="{C23F16D3-2FD1-45AF-A19D-EDFF435FB2D1}" type="parTrans" cxnId="{4644AA14-3075-469C-983C-0607673A9A52}">
      <dgm:prSet/>
      <dgm:spPr/>
      <dgm:t>
        <a:bodyPr/>
        <a:lstStyle/>
        <a:p>
          <a:endParaRPr lang="en-US" sz="2400"/>
        </a:p>
      </dgm:t>
    </dgm:pt>
    <dgm:pt modelId="{41E8243A-4D05-4C01-BA26-89179F061CB4}" type="sibTrans" cxnId="{4644AA14-3075-469C-983C-0607673A9A52}">
      <dgm:prSet custT="1"/>
      <dgm:spPr/>
      <dgm:t>
        <a:bodyPr/>
        <a:lstStyle/>
        <a:p>
          <a:endParaRPr lang="en-US" sz="2400"/>
        </a:p>
      </dgm:t>
    </dgm:pt>
    <dgm:pt modelId="{EF96870F-E106-4D55-9758-A1EA0D282D70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2213E"/>
              </a:solidFill>
            </a:rPr>
            <a:t>Submit CPT Request Form Online </a:t>
          </a:r>
          <a:endParaRPr lang="en-US" sz="3200" dirty="0">
            <a:solidFill>
              <a:srgbClr val="02213E"/>
            </a:solidFill>
          </a:endParaRPr>
        </a:p>
      </dgm:t>
    </dgm:pt>
    <dgm:pt modelId="{0563FBA6-5C1F-4423-BF7A-26F4E46A54FF}" type="parTrans" cxnId="{87AEB56C-1D55-4904-9362-99F0B30673A9}">
      <dgm:prSet/>
      <dgm:spPr/>
      <dgm:t>
        <a:bodyPr/>
        <a:lstStyle/>
        <a:p>
          <a:endParaRPr lang="en-US" sz="2400"/>
        </a:p>
      </dgm:t>
    </dgm:pt>
    <dgm:pt modelId="{AC24D47F-2E7E-4DE0-ADF4-DFCA991389BA}" type="sibTrans" cxnId="{87AEB56C-1D55-4904-9362-99F0B30673A9}">
      <dgm:prSet custT="1"/>
      <dgm:spPr/>
      <dgm:t>
        <a:bodyPr/>
        <a:lstStyle/>
        <a:p>
          <a:endParaRPr lang="en-US" sz="2400"/>
        </a:p>
      </dgm:t>
    </dgm:pt>
    <dgm:pt modelId="{3900B0CD-7EEA-49F9-A72B-96E7C7F954A3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3200" dirty="0" smtClean="0">
              <a:solidFill>
                <a:srgbClr val="02213E"/>
              </a:solidFill>
            </a:rPr>
            <a:t>Receive Approval from PDSO &amp; Sign New I-20</a:t>
          </a:r>
          <a:endParaRPr lang="en-US" sz="3200" dirty="0">
            <a:solidFill>
              <a:srgbClr val="02213E"/>
            </a:solidFill>
          </a:endParaRPr>
        </a:p>
      </dgm:t>
    </dgm:pt>
    <dgm:pt modelId="{4650E2CA-6F8E-4671-87E7-13929847D4C3}" type="parTrans" cxnId="{518A9682-4684-4D59-A40E-B59D33A34833}">
      <dgm:prSet/>
      <dgm:spPr/>
      <dgm:t>
        <a:bodyPr/>
        <a:lstStyle/>
        <a:p>
          <a:endParaRPr lang="en-US" sz="2400"/>
        </a:p>
      </dgm:t>
    </dgm:pt>
    <dgm:pt modelId="{1054C868-A402-4321-B134-EC6D731580F1}" type="sibTrans" cxnId="{518A9682-4684-4D59-A40E-B59D33A34833}">
      <dgm:prSet custT="1"/>
      <dgm:spPr/>
      <dgm:t>
        <a:bodyPr/>
        <a:lstStyle/>
        <a:p>
          <a:endParaRPr lang="en-US" sz="2400"/>
        </a:p>
      </dgm:t>
    </dgm:pt>
    <dgm:pt modelId="{DC4647AA-C008-4FFE-A1AF-1D86BFDE82F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2213E"/>
              </a:solidFill>
            </a:rPr>
            <a:t>Finish One Full Year of Study</a:t>
          </a:r>
          <a:endParaRPr lang="en-US" sz="3200" dirty="0">
            <a:solidFill>
              <a:srgbClr val="02213E"/>
            </a:solidFill>
          </a:endParaRPr>
        </a:p>
      </dgm:t>
    </dgm:pt>
    <dgm:pt modelId="{1410B1D7-AFA0-49AB-8805-9CE9BED8929E}" type="parTrans" cxnId="{0DB40609-2B6C-4E01-906D-5969E85A434A}">
      <dgm:prSet/>
      <dgm:spPr/>
      <dgm:t>
        <a:bodyPr/>
        <a:lstStyle/>
        <a:p>
          <a:endParaRPr lang="en-US" sz="2400"/>
        </a:p>
      </dgm:t>
    </dgm:pt>
    <dgm:pt modelId="{82A60201-DD05-4413-A31D-408335943FC6}" type="sibTrans" cxnId="{0DB40609-2B6C-4E01-906D-5969E85A434A}">
      <dgm:prSet custT="1"/>
      <dgm:spPr/>
      <dgm:t>
        <a:bodyPr/>
        <a:lstStyle/>
        <a:p>
          <a:endParaRPr lang="en-US" sz="2400"/>
        </a:p>
      </dgm:t>
    </dgm:pt>
    <dgm:pt modelId="{34715B0E-E52B-488C-9CD3-DE0C9CFD267E}">
      <dgm:prSet custT="1"/>
      <dgm:spPr>
        <a:solidFill>
          <a:srgbClr val="FFFF00"/>
        </a:solidFill>
      </dgm:spPr>
      <dgm:t>
        <a:bodyPr/>
        <a:lstStyle/>
        <a:p>
          <a:r>
            <a:rPr lang="en-US" sz="3200" dirty="0" smtClean="0">
              <a:solidFill>
                <a:srgbClr val="02213E"/>
              </a:solidFill>
            </a:rPr>
            <a:t>Work through CPT &amp; Maintain Status</a:t>
          </a:r>
          <a:endParaRPr lang="en-US" sz="3200" dirty="0">
            <a:solidFill>
              <a:srgbClr val="02213E"/>
            </a:solidFill>
          </a:endParaRPr>
        </a:p>
      </dgm:t>
    </dgm:pt>
    <dgm:pt modelId="{09E46D56-73A5-460B-91A7-D299D5CAC997}" type="parTrans" cxnId="{1B538D69-2D19-4FC1-9CEE-00BFEE2E1006}">
      <dgm:prSet/>
      <dgm:spPr/>
      <dgm:t>
        <a:bodyPr/>
        <a:lstStyle/>
        <a:p>
          <a:endParaRPr lang="en-US" sz="2400"/>
        </a:p>
      </dgm:t>
    </dgm:pt>
    <dgm:pt modelId="{0B6C59BA-3D62-4D5F-8E0F-1ECB72D9C5B4}" type="sibTrans" cxnId="{1B538D69-2D19-4FC1-9CEE-00BFEE2E1006}">
      <dgm:prSet/>
      <dgm:spPr/>
      <dgm:t>
        <a:bodyPr/>
        <a:lstStyle/>
        <a:p>
          <a:endParaRPr lang="en-US" sz="2400"/>
        </a:p>
      </dgm:t>
    </dgm:pt>
    <dgm:pt modelId="{8EE5B2BF-19A9-4B2A-9612-B2785416B2A6}" type="pres">
      <dgm:prSet presAssocID="{DA5DE0FF-4F00-4043-BA32-E3CEE902696A}" presName="Name0" presStyleCnt="0">
        <dgm:presLayoutVars>
          <dgm:dir/>
          <dgm:resizeHandles val="exact"/>
        </dgm:presLayoutVars>
      </dgm:prSet>
      <dgm:spPr/>
    </dgm:pt>
    <dgm:pt modelId="{6E458DC8-E24E-4DE9-9AAA-C9F141D55869}" type="pres">
      <dgm:prSet presAssocID="{DC4647AA-C008-4FFE-A1AF-1D86BFDE82F1}" presName="node" presStyleLbl="node1" presStyleIdx="0" presStyleCnt="5" custScaleX="108739" custScaleY="229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DFF7D-BEC6-4819-95C5-6AFD383FD79F}" type="pres">
      <dgm:prSet presAssocID="{82A60201-DD05-4413-A31D-408335943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3ECB675-4E6E-4269-BA25-73E9F793150C}" type="pres">
      <dgm:prSet presAssocID="{82A60201-DD05-4413-A31D-408335943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3963909-1B1C-4C04-A05D-B1CE3E53675F}" type="pres">
      <dgm:prSet presAssocID="{7B29E9D3-EA3D-499C-9CD7-5005A35A005F}" presName="node" presStyleLbl="node1" presStyleIdx="1" presStyleCnt="5" custScaleX="110252" custScaleY="229179" custLinFactNeighborX="-44912" custLinFactNeighborY="-2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18F6A-4BB8-472A-9766-910C7A85ED49}" type="pres">
      <dgm:prSet presAssocID="{41E8243A-4D05-4C01-BA26-89179F061CB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E64748B-D090-4ED2-AFE5-ABD5BA1C9765}" type="pres">
      <dgm:prSet presAssocID="{41E8243A-4D05-4C01-BA26-89179F061CB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2D05A72-5482-49AB-AA19-05ADA11951FB}" type="pres">
      <dgm:prSet presAssocID="{EF96870F-E106-4D55-9758-A1EA0D282D70}" presName="node" presStyleLbl="node1" presStyleIdx="2" presStyleCnt="5" custScaleX="111219" custScaleY="229179" custLinFactNeighborX="-91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B2DBB-9F64-465C-82E5-8BA737D83962}" type="pres">
      <dgm:prSet presAssocID="{AC24D47F-2E7E-4DE0-ADF4-DFCA991389B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0C32851-61A7-4EA1-B901-0FCD3277CBBF}" type="pres">
      <dgm:prSet presAssocID="{AC24D47F-2E7E-4DE0-ADF4-DFCA991389B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0E3151B-BD6C-4C23-B5C1-3464D3A4024A}" type="pres">
      <dgm:prSet presAssocID="{3900B0CD-7EEA-49F9-A72B-96E7C7F954A3}" presName="node" presStyleLbl="node1" presStyleIdx="3" presStyleCnt="5" custScaleX="112402" custScaleY="229179" custLinFactX="-12092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D89D2-822E-4178-9195-47A664478EC7}" type="pres">
      <dgm:prSet presAssocID="{1054C868-A402-4321-B134-EC6D731580F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3E0507D-A0A3-4AAA-A563-A51E14903DC2}" type="pres">
      <dgm:prSet presAssocID="{1054C868-A402-4321-B134-EC6D731580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32EC5F3-691B-42C4-9527-26653B59C0E2}" type="pres">
      <dgm:prSet presAssocID="{34715B0E-E52B-488C-9CD3-DE0C9CFD267E}" presName="node" presStyleLbl="node1" presStyleIdx="4" presStyleCnt="5" custScaleX="110444" custScaleY="229179" custLinFactX="-2950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7556F-A8B5-4726-8133-C22CAFDE218B}" type="presOf" srcId="{DA5DE0FF-4F00-4043-BA32-E3CEE902696A}" destId="{8EE5B2BF-19A9-4B2A-9612-B2785416B2A6}" srcOrd="0" destOrd="0" presId="urn:microsoft.com/office/officeart/2005/8/layout/process1"/>
    <dgm:cxn modelId="{3744D01A-044A-4F94-9291-985ED9623174}" type="presOf" srcId="{82A60201-DD05-4413-A31D-408335943FC6}" destId="{ECCDFF7D-BEC6-4819-95C5-6AFD383FD79F}" srcOrd="0" destOrd="0" presId="urn:microsoft.com/office/officeart/2005/8/layout/process1"/>
    <dgm:cxn modelId="{87AEB56C-1D55-4904-9362-99F0B30673A9}" srcId="{DA5DE0FF-4F00-4043-BA32-E3CEE902696A}" destId="{EF96870F-E106-4D55-9758-A1EA0D282D70}" srcOrd="2" destOrd="0" parTransId="{0563FBA6-5C1F-4423-BF7A-26F4E46A54FF}" sibTransId="{AC24D47F-2E7E-4DE0-ADF4-DFCA991389BA}"/>
    <dgm:cxn modelId="{B7E28032-F302-4D91-895F-EBF5C0354624}" type="presOf" srcId="{DC4647AA-C008-4FFE-A1AF-1D86BFDE82F1}" destId="{6E458DC8-E24E-4DE9-9AAA-C9F141D55869}" srcOrd="0" destOrd="0" presId="urn:microsoft.com/office/officeart/2005/8/layout/process1"/>
    <dgm:cxn modelId="{0DB40609-2B6C-4E01-906D-5969E85A434A}" srcId="{DA5DE0FF-4F00-4043-BA32-E3CEE902696A}" destId="{DC4647AA-C008-4FFE-A1AF-1D86BFDE82F1}" srcOrd="0" destOrd="0" parTransId="{1410B1D7-AFA0-49AB-8805-9CE9BED8929E}" sibTransId="{82A60201-DD05-4413-A31D-408335943FC6}"/>
    <dgm:cxn modelId="{B41DD455-9EA3-4502-9E01-5D364B651F7B}" type="presOf" srcId="{7B29E9D3-EA3D-499C-9CD7-5005A35A005F}" destId="{A3963909-1B1C-4C04-A05D-B1CE3E53675F}" srcOrd="0" destOrd="0" presId="urn:microsoft.com/office/officeart/2005/8/layout/process1"/>
    <dgm:cxn modelId="{C45151DA-61E0-46A8-84B9-0B35261A4B0D}" type="presOf" srcId="{82A60201-DD05-4413-A31D-408335943FC6}" destId="{63ECB675-4E6E-4269-BA25-73E9F793150C}" srcOrd="1" destOrd="0" presId="urn:microsoft.com/office/officeart/2005/8/layout/process1"/>
    <dgm:cxn modelId="{36BE5BD9-212E-448B-A770-D23BEFC0E43E}" type="presOf" srcId="{41E8243A-4D05-4C01-BA26-89179F061CB4}" destId="{4E64748B-D090-4ED2-AFE5-ABD5BA1C9765}" srcOrd="1" destOrd="0" presId="urn:microsoft.com/office/officeart/2005/8/layout/process1"/>
    <dgm:cxn modelId="{2F472DF7-91FC-4772-8F48-E2710A3B90FB}" type="presOf" srcId="{1054C868-A402-4321-B134-EC6D731580F1}" destId="{93E0507D-A0A3-4AAA-A563-A51E14903DC2}" srcOrd="1" destOrd="0" presId="urn:microsoft.com/office/officeart/2005/8/layout/process1"/>
    <dgm:cxn modelId="{AE1700CC-CD8F-4EE0-8F4B-D8F2F7C527D5}" type="presOf" srcId="{3900B0CD-7EEA-49F9-A72B-96E7C7F954A3}" destId="{C0E3151B-BD6C-4C23-B5C1-3464D3A4024A}" srcOrd="0" destOrd="0" presId="urn:microsoft.com/office/officeart/2005/8/layout/process1"/>
    <dgm:cxn modelId="{995D74F9-B9EB-478F-8E87-5D2D4C9FA1F2}" type="presOf" srcId="{34715B0E-E52B-488C-9CD3-DE0C9CFD267E}" destId="{B32EC5F3-691B-42C4-9527-26653B59C0E2}" srcOrd="0" destOrd="0" presId="urn:microsoft.com/office/officeart/2005/8/layout/process1"/>
    <dgm:cxn modelId="{1B538D69-2D19-4FC1-9CEE-00BFEE2E1006}" srcId="{DA5DE0FF-4F00-4043-BA32-E3CEE902696A}" destId="{34715B0E-E52B-488C-9CD3-DE0C9CFD267E}" srcOrd="4" destOrd="0" parTransId="{09E46D56-73A5-460B-91A7-D299D5CAC997}" sibTransId="{0B6C59BA-3D62-4D5F-8E0F-1ECB72D9C5B4}"/>
    <dgm:cxn modelId="{FDE7B141-BEA9-4F34-831C-7613EF655767}" type="presOf" srcId="{41E8243A-4D05-4C01-BA26-89179F061CB4}" destId="{BD318F6A-4BB8-472A-9766-910C7A85ED49}" srcOrd="0" destOrd="0" presId="urn:microsoft.com/office/officeart/2005/8/layout/process1"/>
    <dgm:cxn modelId="{7F6065DB-B8CA-465C-90BF-7491B9F7030F}" type="presOf" srcId="{AC24D47F-2E7E-4DE0-ADF4-DFCA991389BA}" destId="{CB2B2DBB-9F64-465C-82E5-8BA737D83962}" srcOrd="0" destOrd="0" presId="urn:microsoft.com/office/officeart/2005/8/layout/process1"/>
    <dgm:cxn modelId="{9ADB19B3-959C-40BA-9B99-D08D682ECA2D}" type="presOf" srcId="{1054C868-A402-4321-B134-EC6D731580F1}" destId="{CCED89D2-822E-4178-9195-47A664478EC7}" srcOrd="0" destOrd="0" presId="urn:microsoft.com/office/officeart/2005/8/layout/process1"/>
    <dgm:cxn modelId="{95DFF154-EFAC-48B2-8926-ED4EBFBEE05F}" type="presOf" srcId="{AC24D47F-2E7E-4DE0-ADF4-DFCA991389BA}" destId="{A0C32851-61A7-4EA1-B901-0FCD3277CBBF}" srcOrd="1" destOrd="0" presId="urn:microsoft.com/office/officeart/2005/8/layout/process1"/>
    <dgm:cxn modelId="{518A9682-4684-4D59-A40E-B59D33A34833}" srcId="{DA5DE0FF-4F00-4043-BA32-E3CEE902696A}" destId="{3900B0CD-7EEA-49F9-A72B-96E7C7F954A3}" srcOrd="3" destOrd="0" parTransId="{4650E2CA-6F8E-4671-87E7-13929847D4C3}" sibTransId="{1054C868-A402-4321-B134-EC6D731580F1}"/>
    <dgm:cxn modelId="{4644AA14-3075-469C-983C-0607673A9A52}" srcId="{DA5DE0FF-4F00-4043-BA32-E3CEE902696A}" destId="{7B29E9D3-EA3D-499C-9CD7-5005A35A005F}" srcOrd="1" destOrd="0" parTransId="{C23F16D3-2FD1-45AF-A19D-EDFF435FB2D1}" sibTransId="{41E8243A-4D05-4C01-BA26-89179F061CB4}"/>
    <dgm:cxn modelId="{667CF620-2F34-4C01-B5C3-1CE0BBCDC8F1}" type="presOf" srcId="{EF96870F-E106-4D55-9758-A1EA0D282D70}" destId="{62D05A72-5482-49AB-AA19-05ADA11951FB}" srcOrd="0" destOrd="0" presId="urn:microsoft.com/office/officeart/2005/8/layout/process1"/>
    <dgm:cxn modelId="{FF3D68B0-2FEC-4CED-81AA-F4A9E6E6B4DD}" type="presParOf" srcId="{8EE5B2BF-19A9-4B2A-9612-B2785416B2A6}" destId="{6E458DC8-E24E-4DE9-9AAA-C9F141D55869}" srcOrd="0" destOrd="0" presId="urn:microsoft.com/office/officeart/2005/8/layout/process1"/>
    <dgm:cxn modelId="{EA8506F9-9336-401D-8743-ED8938F29DC8}" type="presParOf" srcId="{8EE5B2BF-19A9-4B2A-9612-B2785416B2A6}" destId="{ECCDFF7D-BEC6-4819-95C5-6AFD383FD79F}" srcOrd="1" destOrd="0" presId="urn:microsoft.com/office/officeart/2005/8/layout/process1"/>
    <dgm:cxn modelId="{52026AA1-FD1F-4BDE-835D-8AFFE034C92F}" type="presParOf" srcId="{ECCDFF7D-BEC6-4819-95C5-6AFD383FD79F}" destId="{63ECB675-4E6E-4269-BA25-73E9F793150C}" srcOrd="0" destOrd="0" presId="urn:microsoft.com/office/officeart/2005/8/layout/process1"/>
    <dgm:cxn modelId="{CE0853BD-F34B-41C2-98A6-954FBEFD33B9}" type="presParOf" srcId="{8EE5B2BF-19A9-4B2A-9612-B2785416B2A6}" destId="{A3963909-1B1C-4C04-A05D-B1CE3E53675F}" srcOrd="2" destOrd="0" presId="urn:microsoft.com/office/officeart/2005/8/layout/process1"/>
    <dgm:cxn modelId="{4B0F51E7-63F9-4D34-B173-D1A18A4B4C80}" type="presParOf" srcId="{8EE5B2BF-19A9-4B2A-9612-B2785416B2A6}" destId="{BD318F6A-4BB8-472A-9766-910C7A85ED49}" srcOrd="3" destOrd="0" presId="urn:microsoft.com/office/officeart/2005/8/layout/process1"/>
    <dgm:cxn modelId="{890F9CA2-5359-44E5-AC23-EF9D9525A876}" type="presParOf" srcId="{BD318F6A-4BB8-472A-9766-910C7A85ED49}" destId="{4E64748B-D090-4ED2-AFE5-ABD5BA1C9765}" srcOrd="0" destOrd="0" presId="urn:microsoft.com/office/officeart/2005/8/layout/process1"/>
    <dgm:cxn modelId="{B31BDC16-6034-4402-8098-CFA39856DEA2}" type="presParOf" srcId="{8EE5B2BF-19A9-4B2A-9612-B2785416B2A6}" destId="{62D05A72-5482-49AB-AA19-05ADA11951FB}" srcOrd="4" destOrd="0" presId="urn:microsoft.com/office/officeart/2005/8/layout/process1"/>
    <dgm:cxn modelId="{C50208C4-BB7F-4D99-9BD2-9416E4F64637}" type="presParOf" srcId="{8EE5B2BF-19A9-4B2A-9612-B2785416B2A6}" destId="{CB2B2DBB-9F64-465C-82E5-8BA737D83962}" srcOrd="5" destOrd="0" presId="urn:microsoft.com/office/officeart/2005/8/layout/process1"/>
    <dgm:cxn modelId="{C10BF3D0-1C5F-4A59-96A1-D5C6992AD50D}" type="presParOf" srcId="{CB2B2DBB-9F64-465C-82E5-8BA737D83962}" destId="{A0C32851-61A7-4EA1-B901-0FCD3277CBBF}" srcOrd="0" destOrd="0" presId="urn:microsoft.com/office/officeart/2005/8/layout/process1"/>
    <dgm:cxn modelId="{48CC25F8-08D4-4B2D-BBDA-A76A356061F0}" type="presParOf" srcId="{8EE5B2BF-19A9-4B2A-9612-B2785416B2A6}" destId="{C0E3151B-BD6C-4C23-B5C1-3464D3A4024A}" srcOrd="6" destOrd="0" presId="urn:microsoft.com/office/officeart/2005/8/layout/process1"/>
    <dgm:cxn modelId="{25EAB2BB-6163-437A-A653-BD67657764CF}" type="presParOf" srcId="{8EE5B2BF-19A9-4B2A-9612-B2785416B2A6}" destId="{CCED89D2-822E-4178-9195-47A664478EC7}" srcOrd="7" destOrd="0" presId="urn:microsoft.com/office/officeart/2005/8/layout/process1"/>
    <dgm:cxn modelId="{D81782D4-2732-4E3F-B518-C5468909B818}" type="presParOf" srcId="{CCED89D2-822E-4178-9195-47A664478EC7}" destId="{93E0507D-A0A3-4AAA-A563-A51E14903DC2}" srcOrd="0" destOrd="0" presId="urn:microsoft.com/office/officeart/2005/8/layout/process1"/>
    <dgm:cxn modelId="{231C15EF-BB0D-4FF3-A3D2-8D44492D2855}" type="presParOf" srcId="{8EE5B2BF-19A9-4B2A-9612-B2785416B2A6}" destId="{B32EC5F3-691B-42C4-9527-26653B59C0E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58DC8-E24E-4DE9-9AAA-C9F141D55869}">
      <dsp:nvSpPr>
        <dsp:cNvPr id="0" name=""/>
        <dsp:cNvSpPr/>
      </dsp:nvSpPr>
      <dsp:spPr>
        <a:xfrm>
          <a:off x="11353" y="0"/>
          <a:ext cx="2006845" cy="30525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2213E"/>
              </a:solidFill>
            </a:rPr>
            <a:t>Finish One Full Year of Study</a:t>
          </a:r>
          <a:endParaRPr lang="en-US" sz="3200" kern="1200" dirty="0">
            <a:solidFill>
              <a:srgbClr val="02213E"/>
            </a:solidFill>
          </a:endParaRPr>
        </a:p>
      </dsp:txBody>
      <dsp:txXfrm>
        <a:off x="70131" y="58778"/>
        <a:ext cx="1889289" cy="2934944"/>
      </dsp:txXfrm>
    </dsp:sp>
    <dsp:sp modelId="{ECCDFF7D-BEC6-4819-95C5-6AFD383FD79F}">
      <dsp:nvSpPr>
        <dsp:cNvPr id="0" name=""/>
        <dsp:cNvSpPr/>
      </dsp:nvSpPr>
      <dsp:spPr>
        <a:xfrm>
          <a:off x="2119868" y="1297400"/>
          <a:ext cx="215536" cy="45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119868" y="1388940"/>
        <a:ext cx="150875" cy="274619"/>
      </dsp:txXfrm>
    </dsp:sp>
    <dsp:sp modelId="{A3963909-1B1C-4C04-A05D-B1CE3E53675F}">
      <dsp:nvSpPr>
        <dsp:cNvPr id="0" name=""/>
        <dsp:cNvSpPr/>
      </dsp:nvSpPr>
      <dsp:spPr>
        <a:xfrm>
          <a:off x="2424873" y="0"/>
          <a:ext cx="2034769" cy="30525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2213E"/>
              </a:solidFill>
            </a:rPr>
            <a:t>Receive Job Offer</a:t>
          </a:r>
          <a:endParaRPr lang="en-US" sz="3200" kern="1200" dirty="0">
            <a:solidFill>
              <a:srgbClr val="02213E"/>
            </a:solidFill>
          </a:endParaRPr>
        </a:p>
      </dsp:txBody>
      <dsp:txXfrm>
        <a:off x="2484469" y="59596"/>
        <a:ext cx="1915577" cy="2933308"/>
      </dsp:txXfrm>
    </dsp:sp>
    <dsp:sp modelId="{BD318F6A-4BB8-472A-9766-910C7A85ED49}">
      <dsp:nvSpPr>
        <dsp:cNvPr id="0" name=""/>
        <dsp:cNvSpPr/>
      </dsp:nvSpPr>
      <dsp:spPr>
        <a:xfrm>
          <a:off x="4557588" y="1297400"/>
          <a:ext cx="207645" cy="45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557588" y="1388940"/>
        <a:ext cx="145352" cy="274619"/>
      </dsp:txXfrm>
    </dsp:sp>
    <dsp:sp modelId="{62D05A72-5482-49AB-AA19-05ADA11951FB}">
      <dsp:nvSpPr>
        <dsp:cNvPr id="0" name=""/>
        <dsp:cNvSpPr/>
      </dsp:nvSpPr>
      <dsp:spPr>
        <a:xfrm>
          <a:off x="4851425" y="0"/>
          <a:ext cx="2052615" cy="3052500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2213E"/>
              </a:solidFill>
            </a:rPr>
            <a:t>Submit CPT Request Form Online </a:t>
          </a:r>
          <a:endParaRPr lang="en-US" sz="3200" kern="1200" dirty="0">
            <a:solidFill>
              <a:srgbClr val="02213E"/>
            </a:solidFill>
          </a:endParaRPr>
        </a:p>
      </dsp:txBody>
      <dsp:txXfrm>
        <a:off x="4911544" y="60119"/>
        <a:ext cx="1932377" cy="2932262"/>
      </dsp:txXfrm>
    </dsp:sp>
    <dsp:sp modelId="{CB2B2DBB-9F64-465C-82E5-8BA737D83962}">
      <dsp:nvSpPr>
        <dsp:cNvPr id="0" name=""/>
        <dsp:cNvSpPr/>
      </dsp:nvSpPr>
      <dsp:spPr>
        <a:xfrm>
          <a:off x="7017748" y="1297400"/>
          <a:ext cx="241058" cy="45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017748" y="1388940"/>
        <a:ext cx="168741" cy="274619"/>
      </dsp:txXfrm>
    </dsp:sp>
    <dsp:sp modelId="{C0E3151B-BD6C-4C23-B5C1-3464D3A4024A}">
      <dsp:nvSpPr>
        <dsp:cNvPr id="0" name=""/>
        <dsp:cNvSpPr/>
      </dsp:nvSpPr>
      <dsp:spPr>
        <a:xfrm>
          <a:off x="7358869" y="0"/>
          <a:ext cx="2074448" cy="3052500"/>
        </a:xfrm>
        <a:prstGeom prst="roundRect">
          <a:avLst>
            <a:gd name="adj" fmla="val 10000"/>
          </a:avLst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2213E"/>
              </a:solidFill>
            </a:rPr>
            <a:t>Receive Approval from PDSO &amp; Sign New I-20</a:t>
          </a:r>
          <a:endParaRPr lang="en-US" sz="3200" kern="1200" dirty="0">
            <a:solidFill>
              <a:srgbClr val="02213E"/>
            </a:solidFill>
          </a:endParaRPr>
        </a:p>
      </dsp:txBody>
      <dsp:txXfrm>
        <a:off x="7419628" y="60759"/>
        <a:ext cx="1952930" cy="2930982"/>
      </dsp:txXfrm>
    </dsp:sp>
    <dsp:sp modelId="{CCED89D2-822E-4178-9195-47A664478EC7}">
      <dsp:nvSpPr>
        <dsp:cNvPr id="0" name=""/>
        <dsp:cNvSpPr/>
      </dsp:nvSpPr>
      <dsp:spPr>
        <a:xfrm>
          <a:off x="9537518" y="1297400"/>
          <a:ext cx="220904" cy="45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537518" y="1388940"/>
        <a:ext cx="154633" cy="274619"/>
      </dsp:txXfrm>
    </dsp:sp>
    <dsp:sp modelId="{B32EC5F3-691B-42C4-9527-26653B59C0E2}">
      <dsp:nvSpPr>
        <dsp:cNvPr id="0" name=""/>
        <dsp:cNvSpPr/>
      </dsp:nvSpPr>
      <dsp:spPr>
        <a:xfrm>
          <a:off x="9850119" y="0"/>
          <a:ext cx="2038312" cy="305250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2213E"/>
              </a:solidFill>
            </a:rPr>
            <a:t>Work through CPT &amp; Maintain Status</a:t>
          </a:r>
          <a:endParaRPr lang="en-US" sz="3200" kern="1200" dirty="0">
            <a:solidFill>
              <a:srgbClr val="02213E"/>
            </a:solidFill>
          </a:endParaRPr>
        </a:p>
      </dsp:txBody>
      <dsp:txXfrm>
        <a:off x="9909819" y="59700"/>
        <a:ext cx="1918912" cy="2933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2/22/2018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it.edu/InternationalStud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it.edu/ISSform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oit.edu/C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it.edu/ISSemployment" TargetMode="External"/><Relationship Id="rId5" Type="http://schemas.openxmlformats.org/officeDocument/2006/relationships/hyperlink" Target="http://www.oit.edu/ISSforms" TargetMode="External"/><Relationship Id="rId4" Type="http://schemas.openxmlformats.org/officeDocument/2006/relationships/hyperlink" Target="http://www.oit.edu/InternationalStuden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fsa.org/_/file/_/amresource/8cfr2142f.htm#2142f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fsa.org/_/file/_/amresource/8cfr2142f.htm#2142f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sa.org/_/file/_/amresource/8cfr2142f.htm#2142f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sa.org/_/file/_/amresource/8cfr2142f.htm#2142f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sa.org/_/file/_/amresource/8cfr2142f.htm#2142f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19655"/>
            <a:ext cx="12168187" cy="3048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Curricular practical training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4867656"/>
            <a:ext cx="10971211" cy="16764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CPT</a:t>
            </a:r>
          </a:p>
          <a:p>
            <a:r>
              <a:rPr lang="en-US" sz="3200" i="1" dirty="0" smtClean="0">
                <a:solidFill>
                  <a:srgbClr val="FFFFFF"/>
                </a:solidFill>
              </a:rPr>
              <a:t>International Student Services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Josie Hudspeth,</a:t>
            </a:r>
            <a:r>
              <a:rPr lang="en-US" i="1" dirty="0" smtClean="0"/>
              <a:t> Associate Director of Campus Life &amp; Multicultural Inclusion Programs, PDSO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Jose Suarez Diaz,</a:t>
            </a:r>
            <a:r>
              <a:rPr lang="en-US" i="1" dirty="0" smtClean="0"/>
              <a:t> International Student Services Assistant, Portland-Metro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9" name="Oval 8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152400"/>
            <a:ext cx="8810625" cy="65952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18612" y="5410200"/>
            <a:ext cx="16764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6200" y="2495922"/>
            <a:ext cx="32880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www.oit.edu</a:t>
            </a:r>
            <a:r>
              <a:rPr lang="en-US" sz="2800" dirty="0" smtClean="0">
                <a:hlinkClick r:id="rId4"/>
              </a:rPr>
              <a:t>/</a:t>
            </a:r>
          </a:p>
          <a:p>
            <a:r>
              <a:rPr lang="en-US" sz="2800" dirty="0" err="1" smtClean="0">
                <a:hlinkClick r:id="rId4"/>
              </a:rPr>
              <a:t>InternationalStudents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 rot="8072542">
            <a:off x="9990931" y="3649989"/>
            <a:ext cx="4189412" cy="762000"/>
          </a:xfrm>
          <a:prstGeom prst="rightArrow">
            <a:avLst/>
          </a:prstGeom>
          <a:solidFill>
            <a:srgbClr val="FFD14E"/>
          </a:solidFill>
          <a:ln>
            <a:solidFill>
              <a:srgbClr val="02213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806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32" y="76199"/>
            <a:ext cx="9120855" cy="66989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83832" y="5486400"/>
            <a:ext cx="2209800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ight Arrow 8"/>
          <p:cNvSpPr/>
          <p:nvPr/>
        </p:nvSpPr>
        <p:spPr>
          <a:xfrm rot="2739771">
            <a:off x="-157620" y="4042751"/>
            <a:ext cx="4189412" cy="762000"/>
          </a:xfrm>
          <a:prstGeom prst="rightArrow">
            <a:avLst/>
          </a:prstGeom>
          <a:solidFill>
            <a:srgbClr val="FFD14E"/>
          </a:solidFill>
          <a:ln>
            <a:solidFill>
              <a:srgbClr val="02213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00633" y="1195418"/>
            <a:ext cx="2681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4"/>
              </a:rPr>
              <a:t>www.oit.edu</a:t>
            </a:r>
            <a:r>
              <a:rPr lang="en-US" sz="3600" dirty="0" smtClean="0">
                <a:hlinkClick r:id="rId4"/>
              </a:rPr>
              <a:t>/</a:t>
            </a:r>
          </a:p>
          <a:p>
            <a:r>
              <a:rPr lang="en-US" sz="3600" dirty="0" err="1" smtClean="0">
                <a:hlinkClick r:id="rId4"/>
              </a:rPr>
              <a:t>ISSforms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62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152400"/>
            <a:ext cx="4953000" cy="65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2" y="175146"/>
            <a:ext cx="4292233" cy="2725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173" y="3025806"/>
            <a:ext cx="4289272" cy="1495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212" y="4610997"/>
            <a:ext cx="4292233" cy="20574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11" name="Oval 10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9700845" y="2380270"/>
            <a:ext cx="22553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Check the requirements of each ISS Form </a:t>
            </a:r>
            <a:r>
              <a:rPr lang="en-US" sz="2800" i="1" dirty="0" smtClean="0"/>
              <a:t>prior</a:t>
            </a:r>
            <a:r>
              <a:rPr lang="en-US" sz="2800" dirty="0" smtClean="0"/>
              <a:t> to filling it 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4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3248286"/>
            <a:ext cx="6324600" cy="32480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11" name="Oval 10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304800"/>
            <a:ext cx="6513653" cy="35548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60413" y="1863291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The form is NOT complete until you get to the confirmation screen.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1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52401"/>
            <a:ext cx="8924925" cy="65060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89612" y="1752600"/>
            <a:ext cx="2209800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ight Arrow 3"/>
          <p:cNvSpPr/>
          <p:nvPr/>
        </p:nvSpPr>
        <p:spPr>
          <a:xfrm rot="19909377">
            <a:off x="2426672" y="3404856"/>
            <a:ext cx="3846806" cy="762000"/>
          </a:xfrm>
          <a:prstGeom prst="rightArrow">
            <a:avLst/>
          </a:prstGeom>
          <a:solidFill>
            <a:srgbClr val="FFD14E"/>
          </a:solidFill>
          <a:ln>
            <a:solidFill>
              <a:srgbClr val="02213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47" y="3804633"/>
            <a:ext cx="42672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Additional Resources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7" name="Oval 6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1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662" y="609600"/>
            <a:ext cx="12188825" cy="28194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8" name="Oval 7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531812" y="4027618"/>
            <a:ext cx="42672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Helpful Links</a:t>
            </a:r>
            <a:endParaRPr 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7612" y="3780622"/>
            <a:ext cx="6934200" cy="23540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hlinkClick r:id="rId4"/>
              </a:rPr>
              <a:t>www.oit.edu/InternationalStudents</a:t>
            </a:r>
            <a:endParaRPr lang="en-US" sz="3600" dirty="0" smtClean="0"/>
          </a:p>
          <a:p>
            <a:r>
              <a:rPr lang="en-US" sz="3600" dirty="0" smtClean="0">
                <a:hlinkClick r:id="rId5"/>
              </a:rPr>
              <a:t>www.oit.edu/ISSforms</a:t>
            </a:r>
            <a:r>
              <a:rPr lang="en-US" sz="3600" dirty="0" smtClean="0"/>
              <a:t> </a:t>
            </a:r>
          </a:p>
          <a:p>
            <a:r>
              <a:rPr lang="en-US" sz="3600" dirty="0" smtClean="0">
                <a:hlinkClick r:id="rId6"/>
              </a:rPr>
              <a:t>www.oit.edu/ISSemployment</a:t>
            </a:r>
            <a:r>
              <a:rPr lang="en-US" sz="3600" dirty="0" smtClean="0"/>
              <a:t> </a:t>
            </a:r>
          </a:p>
          <a:p>
            <a:r>
              <a:rPr lang="en-US" sz="3600" dirty="0" smtClean="0">
                <a:hlinkClick r:id="rId7"/>
              </a:rPr>
              <a:t>http://www.oit.edu/CPT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4"/>
            <a:ext cx="12188825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56230"/>
          </a:xfrm>
        </p:spPr>
        <p:txBody>
          <a:bodyPr/>
          <a:lstStyle/>
          <a:p>
            <a:r>
              <a:rPr lang="en-US" dirty="0" smtClean="0"/>
              <a:t>What is Practical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30868"/>
            <a:ext cx="10668000" cy="5169932"/>
          </a:xfrm>
        </p:spPr>
        <p:txBody>
          <a:bodyPr>
            <a:normAutofit/>
          </a:bodyPr>
          <a:lstStyle/>
          <a:p>
            <a:r>
              <a:rPr lang="en-US" dirty="0"/>
              <a:t>F-1 students studying at an SEVP-approved "college, university, conservatory, or seminary" may be eligible to seek authorization for practical training to engage in temporary </a:t>
            </a:r>
            <a:r>
              <a:rPr lang="en-US" dirty="0" smtClean="0"/>
              <a:t>employment </a:t>
            </a:r>
            <a:r>
              <a:rPr lang="en-US" dirty="0"/>
              <a:t>to gain practical experience directly related to their field of study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There </a:t>
            </a:r>
            <a:r>
              <a:rPr lang="en-US" dirty="0"/>
              <a:t>are two types of practical training:</a:t>
            </a:r>
          </a:p>
          <a:p>
            <a:pPr>
              <a:spcBef>
                <a:spcPts val="0"/>
              </a:spcBef>
            </a:pPr>
            <a:r>
              <a:rPr lang="en-US" dirty="0"/>
              <a:t>Curricular practical training (CPT</a:t>
            </a:r>
            <a:r>
              <a:rPr lang="en-US" dirty="0" smtClean="0"/>
              <a:t>)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Optional practical training (OPT), which consists of 3 kinds: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Pre-completion OPT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Standard post-completion OPT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STEM extension </a:t>
            </a:r>
            <a:r>
              <a:rPr lang="en-US" dirty="0" smtClean="0"/>
              <a:t>OPT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 8 CFR 214.2(f)(10)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7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Practical Training Comparison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17614" y="1143000"/>
            <a:ext cx="4709160" cy="838201"/>
          </a:xfrm>
        </p:spPr>
        <p:txBody>
          <a:bodyPr/>
          <a:lstStyle/>
          <a:p>
            <a:r>
              <a:rPr lang="en-US" sz="4000" dirty="0" smtClean="0"/>
              <a:t>CPT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12812" y="1981200"/>
            <a:ext cx="5013962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Available while enrolled as a student</a:t>
            </a:r>
          </a:p>
          <a:p>
            <a:r>
              <a:rPr lang="en-US" dirty="0" smtClean="0"/>
              <a:t>Must be connected to major field of study</a:t>
            </a:r>
          </a:p>
          <a:p>
            <a:r>
              <a:rPr lang="en-US" dirty="0"/>
              <a:t>Must have a job offer prior to request</a:t>
            </a:r>
          </a:p>
          <a:p>
            <a:r>
              <a:rPr lang="en-US" dirty="0" smtClean="0"/>
              <a:t>Must be approved by Academic Advisor</a:t>
            </a:r>
          </a:p>
          <a:p>
            <a:r>
              <a:rPr lang="en-US" dirty="0" smtClean="0"/>
              <a:t>PDSO Approval Required</a:t>
            </a:r>
          </a:p>
          <a:p>
            <a:r>
              <a:rPr lang="en-US" dirty="0" smtClean="0"/>
              <a:t>No Application Fee</a:t>
            </a:r>
          </a:p>
          <a:p>
            <a:r>
              <a:rPr lang="en-US" dirty="0" smtClean="0"/>
              <a:t>Can be processed in 1-2 weeks </a:t>
            </a:r>
          </a:p>
          <a:p>
            <a:r>
              <a:rPr lang="en-US" dirty="0" smtClean="0"/>
              <a:t>Full Time (20 </a:t>
            </a:r>
            <a:r>
              <a:rPr lang="en-US" dirty="0" err="1" smtClean="0"/>
              <a:t>hrs</a:t>
            </a:r>
            <a:r>
              <a:rPr lang="en-US" dirty="0" smtClean="0"/>
              <a:t>+) / Part Time (20 </a:t>
            </a:r>
            <a:r>
              <a:rPr lang="en-US" dirty="0" err="1" smtClean="0"/>
              <a:t>hrs</a:t>
            </a:r>
            <a:r>
              <a:rPr lang="en-US" dirty="0" smtClean="0"/>
              <a:t>-)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262054" y="1142999"/>
            <a:ext cx="4709160" cy="8382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OPT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62054" y="1981200"/>
            <a:ext cx="5090158" cy="4190999"/>
          </a:xfrm>
        </p:spPr>
        <p:txBody>
          <a:bodyPr/>
          <a:lstStyle/>
          <a:p>
            <a:r>
              <a:rPr lang="en-US" dirty="0" smtClean="0"/>
              <a:t>Available while enrolled as a student </a:t>
            </a:r>
            <a:r>
              <a:rPr lang="en-US" i="1" dirty="0" smtClean="0"/>
              <a:t>AND</a:t>
            </a:r>
            <a:r>
              <a:rPr lang="en-US" dirty="0" smtClean="0"/>
              <a:t> after completion of program</a:t>
            </a:r>
          </a:p>
          <a:p>
            <a:r>
              <a:rPr lang="en-US" dirty="0"/>
              <a:t>Must be connected to major field of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Do NOT need a </a:t>
            </a:r>
            <a:r>
              <a:rPr lang="en-US" dirty="0"/>
              <a:t>job offer prior to request</a:t>
            </a:r>
          </a:p>
          <a:p>
            <a:r>
              <a:rPr lang="en-US" dirty="0" smtClean="0"/>
              <a:t>SEVP Approval Required</a:t>
            </a:r>
          </a:p>
          <a:p>
            <a:r>
              <a:rPr lang="en-US" dirty="0" smtClean="0"/>
              <a:t>$410 Application Fee</a:t>
            </a:r>
          </a:p>
          <a:p>
            <a:r>
              <a:rPr lang="en-US" dirty="0" smtClean="0"/>
              <a:t>Can take up to </a:t>
            </a:r>
            <a:r>
              <a:rPr lang="en-US" dirty="0"/>
              <a:t>6 months to process</a:t>
            </a:r>
          </a:p>
          <a:p>
            <a:r>
              <a:rPr lang="en-US" dirty="0"/>
              <a:t>Full Time (20 </a:t>
            </a:r>
            <a:r>
              <a:rPr lang="en-US" dirty="0" err="1"/>
              <a:t>hrs</a:t>
            </a:r>
            <a:r>
              <a:rPr lang="en-US" dirty="0"/>
              <a:t>+) / Part Time (20 </a:t>
            </a:r>
            <a:r>
              <a:rPr lang="en-US" dirty="0" err="1"/>
              <a:t>hrs</a:t>
            </a:r>
            <a:r>
              <a:rPr lang="en-US" dirty="0"/>
              <a:t>-)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2" name="Oval 1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regulations state that a student may participate in a "</a:t>
            </a:r>
            <a:r>
              <a:rPr lang="en-US" sz="2800" u="sng" dirty="0"/>
              <a:t>curricular</a:t>
            </a:r>
            <a:r>
              <a:rPr lang="en-US" sz="2800" dirty="0"/>
              <a:t> </a:t>
            </a:r>
            <a:r>
              <a:rPr lang="en-US" sz="2800" u="sng" dirty="0"/>
              <a:t>practical training program</a:t>
            </a:r>
            <a:r>
              <a:rPr lang="en-US" sz="2800" dirty="0"/>
              <a:t>" that is "an </a:t>
            </a:r>
            <a:r>
              <a:rPr lang="en-US" sz="2800" i="1" dirty="0"/>
              <a:t>integral</a:t>
            </a:r>
            <a:r>
              <a:rPr lang="en-US" sz="2800" dirty="0"/>
              <a:t> part of an established </a:t>
            </a:r>
            <a:r>
              <a:rPr lang="en-US" sz="2800" i="1" dirty="0"/>
              <a:t>curriculum</a:t>
            </a:r>
            <a:r>
              <a:rPr lang="en-US" sz="2800" dirty="0"/>
              <a:t>" </a:t>
            </a:r>
            <a:r>
              <a:rPr lang="en-US" sz="2800" b="1" dirty="0"/>
              <a:t>and</a:t>
            </a:r>
            <a:r>
              <a:rPr lang="en-US" sz="2800" dirty="0"/>
              <a:t> "</a:t>
            </a:r>
            <a:r>
              <a:rPr lang="en-US" sz="2800" i="1" dirty="0"/>
              <a:t>directly related </a:t>
            </a:r>
            <a:r>
              <a:rPr lang="en-US" sz="2800" dirty="0"/>
              <a:t>to the student's </a:t>
            </a:r>
            <a:r>
              <a:rPr lang="en-US" sz="2800" i="1" dirty="0"/>
              <a:t>major area of study</a:t>
            </a:r>
            <a:r>
              <a:rPr lang="en-US" sz="2800" dirty="0"/>
              <a:t>." 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define curricular practical training as "alternate work/study, internship, cooperative education, or any other type of required internship or practicum which is offered by sponsoring employers through cooperative agreements with the school."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 8 CFR 214.2(f)(10)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6" name="Oval 5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52600"/>
            <a:ext cx="11125200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Student must have been lawfully enrolled on a </a:t>
            </a:r>
            <a:r>
              <a:rPr lang="en-US" sz="2800" u="sng" dirty="0"/>
              <a:t>full-time basis </a:t>
            </a:r>
            <a:r>
              <a:rPr lang="en-US" sz="2800" dirty="0"/>
              <a:t>at a </a:t>
            </a:r>
            <a:r>
              <a:rPr lang="en-US" sz="2800" dirty="0" smtClean="0"/>
              <a:t>SEVIS approved school </a:t>
            </a:r>
            <a:r>
              <a:rPr lang="en-US" sz="2800" dirty="0"/>
              <a:t>for </a:t>
            </a:r>
            <a:r>
              <a:rPr lang="en-US" sz="2800" u="sng" dirty="0"/>
              <a:t>one full academic year before </a:t>
            </a:r>
            <a:r>
              <a:rPr lang="en-US" sz="2800" dirty="0"/>
              <a:t>being eligible for </a:t>
            </a:r>
            <a:r>
              <a:rPr lang="en-US" sz="2800" dirty="0" smtClean="0"/>
              <a:t>CPT.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93F5F9"/>
              </a:buClr>
            </a:pPr>
            <a:r>
              <a:rPr lang="en-US" dirty="0">
                <a:solidFill>
                  <a:srgbClr val="93F5F9"/>
                </a:solidFill>
              </a:rPr>
              <a:t>Exception- when immediate CPT is </a:t>
            </a:r>
            <a:r>
              <a:rPr lang="en-US" i="1" dirty="0">
                <a:solidFill>
                  <a:srgbClr val="93F5F9"/>
                </a:solidFill>
              </a:rPr>
              <a:t>required</a:t>
            </a:r>
            <a:r>
              <a:rPr lang="en-US" dirty="0">
                <a:solidFill>
                  <a:srgbClr val="93F5F9"/>
                </a:solidFill>
              </a:rPr>
              <a:t> for </a:t>
            </a:r>
            <a:r>
              <a:rPr lang="en-US" u="sng" dirty="0">
                <a:solidFill>
                  <a:srgbClr val="93F5F9"/>
                </a:solidFill>
              </a:rPr>
              <a:t>graduate level </a:t>
            </a:r>
            <a:r>
              <a:rPr lang="en-US" dirty="0" smtClean="0">
                <a:solidFill>
                  <a:srgbClr val="93F5F9"/>
                </a:solidFill>
              </a:rPr>
              <a:t>coursework</a:t>
            </a: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Available </a:t>
            </a:r>
            <a:r>
              <a:rPr lang="en-US" sz="2800" dirty="0"/>
              <a:t>only while student is in F-1 status, </a:t>
            </a:r>
            <a:r>
              <a:rPr lang="en-US" sz="2800" u="sng" dirty="0"/>
              <a:t>before completion </a:t>
            </a:r>
            <a:r>
              <a:rPr lang="en-US" sz="2800" dirty="0"/>
              <a:t>of the </a:t>
            </a:r>
            <a:r>
              <a:rPr lang="en-US" sz="2800" dirty="0" smtClean="0"/>
              <a:t>academic program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Students </a:t>
            </a:r>
            <a:r>
              <a:rPr lang="en-US" sz="2800" dirty="0"/>
              <a:t>may engage in CPT only for the specific employer, location and </a:t>
            </a:r>
            <a:r>
              <a:rPr lang="en-US" sz="2800" dirty="0" smtClean="0"/>
              <a:t>period approved.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Must be an integral part of an established curriculum, in the student's course of study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 8 CFR 214.2(f)(10)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791223"/>
            <a:ext cx="11428413" cy="4343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May be granted in increments of no more than one year, or until expected date of employment completion, whichever is shorter.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Available for part-time </a:t>
            </a:r>
            <a:r>
              <a:rPr lang="en-US" sz="2800" dirty="0"/>
              <a:t>(20 hours or less) or full-time (over 20 </a:t>
            </a:r>
            <a:r>
              <a:rPr lang="en-US" sz="2800" dirty="0" smtClean="0"/>
              <a:t>hours) work.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Must </a:t>
            </a:r>
            <a:r>
              <a:rPr lang="en-US" sz="2800" dirty="0"/>
              <a:t>have an offer of employment from an employer offering work </a:t>
            </a:r>
            <a:r>
              <a:rPr lang="en-US" sz="2800" dirty="0" smtClean="0"/>
              <a:t>that qualifies </a:t>
            </a:r>
            <a:r>
              <a:rPr lang="en-US" sz="2800" dirty="0"/>
              <a:t>as curricular practical </a:t>
            </a:r>
            <a:r>
              <a:rPr lang="en-US" sz="2800" dirty="0" smtClean="0"/>
              <a:t>training.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Can be paid or unpaid work.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 8 CFR 214.2(f)(10)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Use of full-time CPT for one year or more eliminates eligibility for Optional Practical Training. Use of part-time CPT does not affect eligibility for Optional Practical Training.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Must receive written authorization and updated I-20 with CPT notation from DSO before work begins.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Must continue to maintain a full course of study in F-1 status during the period of employment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967573" y="640080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 8 CFR 214.2(f)(10)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Things to Consider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990600"/>
            <a:ext cx="12038013" cy="838201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Part </a:t>
            </a:r>
            <a:r>
              <a:rPr lang="en-US" sz="3400" dirty="0"/>
              <a:t>Time (20 </a:t>
            </a:r>
            <a:r>
              <a:rPr lang="en-US" sz="3400" dirty="0" smtClean="0"/>
              <a:t>hours/ less)</a:t>
            </a:r>
            <a:r>
              <a:rPr lang="en-US" sz="3400" dirty="0"/>
              <a:t> vs. Full Time (20 </a:t>
            </a:r>
            <a:r>
              <a:rPr lang="en-US" sz="3400" dirty="0" smtClean="0"/>
              <a:t>hours/ more</a:t>
            </a:r>
            <a:r>
              <a:rPr lang="en-US" sz="3400" dirty="0"/>
              <a:t>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412" y="1925055"/>
            <a:ext cx="11125200" cy="44656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your career goals?</a:t>
            </a:r>
          </a:p>
          <a:p>
            <a:r>
              <a:rPr lang="en-US" sz="2800" dirty="0" smtClean="0"/>
              <a:t>Does your academic program have mandatory work experience?</a:t>
            </a:r>
          </a:p>
          <a:p>
            <a:pPr lvl="1"/>
            <a:r>
              <a:rPr lang="en-US" sz="2600" dirty="0" smtClean="0"/>
              <a:t>Internships</a:t>
            </a:r>
          </a:p>
          <a:p>
            <a:pPr lvl="1"/>
            <a:r>
              <a:rPr lang="en-US" sz="2600" dirty="0" smtClean="0"/>
              <a:t>Externships</a:t>
            </a:r>
          </a:p>
          <a:p>
            <a:pPr lvl="1"/>
            <a:r>
              <a:rPr lang="en-US" sz="2600" dirty="0" smtClean="0"/>
              <a:t>Fieldwork</a:t>
            </a:r>
          </a:p>
          <a:p>
            <a:r>
              <a:rPr lang="en-US" sz="2800" dirty="0" smtClean="0"/>
              <a:t>Do you intend to pursue off-campus employment during school breaks?</a:t>
            </a:r>
          </a:p>
          <a:p>
            <a:r>
              <a:rPr lang="en-US" sz="2800" dirty="0" smtClean="0"/>
              <a:t>Do you plan to apply for Post-Completion OPT?</a:t>
            </a:r>
          </a:p>
          <a:p>
            <a:r>
              <a:rPr lang="en-US" sz="2800" dirty="0" smtClean="0"/>
              <a:t>Do you plan to pursue a higher level of education?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9" name="Oval 8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4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274638"/>
            <a:ext cx="10971211" cy="1325562"/>
          </a:xfrm>
        </p:spPr>
        <p:txBody>
          <a:bodyPr/>
          <a:lstStyle/>
          <a:p>
            <a:r>
              <a:rPr lang="en-US" dirty="0"/>
              <a:t>Oregon </a:t>
            </a:r>
            <a:r>
              <a:rPr lang="en-US" dirty="0" smtClean="0"/>
              <a:t>Tech’s CPT </a:t>
            </a:r>
            <a:r>
              <a:rPr lang="en-US" dirty="0"/>
              <a:t>Approval Process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306427"/>
              </p:ext>
            </p:extLst>
          </p:nvPr>
        </p:nvGraphicFramePr>
        <p:xfrm>
          <a:off x="150812" y="2245651"/>
          <a:ext cx="13182600" cy="30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134623"/>
            <a:ext cx="762000" cy="723377"/>
            <a:chOff x="0" y="6134623"/>
            <a:chExt cx="762000" cy="723377"/>
          </a:xfrm>
        </p:grpSpPr>
        <p:sp>
          <p:nvSpPr>
            <p:cNvPr id="5" name="Oval 4"/>
            <p:cNvSpPr/>
            <p:nvPr/>
          </p:nvSpPr>
          <p:spPr>
            <a:xfrm>
              <a:off x="76200" y="6172199"/>
              <a:ext cx="608012" cy="61860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4623"/>
              <a:ext cx="762000" cy="72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7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ustom 9">
      <a:dk1>
        <a:sysClr val="windowText" lastClr="000000"/>
      </a:dk1>
      <a:lt1>
        <a:srgbClr val="93F5F9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CED24"/>
      </a:hlink>
      <a:folHlink>
        <a:srgbClr val="85DF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432</TotalTime>
  <Words>622</Words>
  <Application>Microsoft Office PowerPoint</Application>
  <PresentationFormat>Custom</PresentationFormat>
  <Paragraphs>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Gill Sans MT</vt:lpstr>
      <vt:lpstr>World Presentation 16x9</vt:lpstr>
      <vt:lpstr>Curricular practical training</vt:lpstr>
      <vt:lpstr>What is Practical Training?</vt:lpstr>
      <vt:lpstr>Practical Training Comparison</vt:lpstr>
      <vt:lpstr>CPT</vt:lpstr>
      <vt:lpstr>Requirements</vt:lpstr>
      <vt:lpstr>Requirements Continued</vt:lpstr>
      <vt:lpstr>Restrictions</vt:lpstr>
      <vt:lpstr>Things to Consider</vt:lpstr>
      <vt:lpstr>Oregon Tech’s CPT Approval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Curricular practical training</dc:title>
  <dc:creator>Josie Hudspeth</dc:creator>
  <cp:lastModifiedBy>Josie Hudspeth</cp:lastModifiedBy>
  <cp:revision>30</cp:revision>
  <dcterms:created xsi:type="dcterms:W3CDTF">2018-02-13T02:23:13Z</dcterms:created>
  <dcterms:modified xsi:type="dcterms:W3CDTF">2018-02-22T23:08:46Z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