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3" r:id="rId3"/>
    <p:sldId id="265" r:id="rId4"/>
    <p:sldId id="284" r:id="rId5"/>
    <p:sldId id="290" r:id="rId6"/>
    <p:sldId id="291" r:id="rId7"/>
    <p:sldId id="292" r:id="rId8"/>
    <p:sldId id="280" r:id="rId9"/>
    <p:sldId id="289" r:id="rId10"/>
    <p:sldId id="287" r:id="rId11"/>
    <p:sldId id="294" r:id="rId12"/>
    <p:sldId id="276" r:id="rId13"/>
    <p:sldId id="275" r:id="rId14"/>
    <p:sldId id="288" r:id="rId15"/>
    <p:sldId id="278" r:id="rId16"/>
    <p:sldId id="286" r:id="rId17"/>
    <p:sldId id="266" r:id="rId18"/>
    <p:sldId id="267" r:id="rId1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D14E"/>
    <a:srgbClr val="FFCC00"/>
    <a:srgbClr val="FFFFFF"/>
    <a:srgbClr val="FFFF99"/>
    <a:srgbClr val="02213E"/>
    <a:srgbClr val="FFE394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256" autoAdjust="0"/>
    <p:restoredTop sz="95294" autoAdjust="0"/>
  </p:normalViewPr>
  <p:slideViewPr>
    <p:cSldViewPr>
      <p:cViewPr>
        <p:scale>
          <a:sx n="66" d="100"/>
          <a:sy n="66" d="100"/>
        </p:scale>
        <p:origin x="984" y="107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2748" y="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2/23/2018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2/23/2018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8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06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 descr="Map of World"/>
          <p:cNvSpPr>
            <a:spLocks noEditPoints="1"/>
          </p:cNvSpPr>
          <p:nvPr/>
        </p:nvSpPr>
        <p:spPr bwMode="gray">
          <a:xfrm>
            <a:off x="-4763" y="285750"/>
            <a:ext cx="12190413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2/23/2018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2/23/2018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2/23/2018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2/23/2018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2/23/2018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2/23/2018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2/23/2018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2/23/2018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2/23/2018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2/23/2018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20000"/>
                <a:lumOff val="80000"/>
              </a:schemeClr>
            </a:gs>
            <a:gs pos="50000">
              <a:schemeClr val="tx1">
                <a:lumMod val="75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nafsa.org/_/file/_/amresource/8cfr2142f.htm#2142f1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nafsa.org/_/file/_/amresource/8cfr2142f.htm#2142f1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nafsa.org/_/file/_/amresource/8cfr2142f.htm#2142f1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nafsa.org/_/file/_/amresource/8cfr2142f.htm#2142f1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nafsa.org/_/file/_/amresource/8cfr2142f.htm#2142f1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fsa.org/_/file/_/amresource/8cfr2142f.htm#2142f1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91198"/>
            <a:ext cx="12188825" cy="10668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19655"/>
            <a:ext cx="12168187" cy="3048001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FFC000"/>
                </a:solidFill>
                <a:effectLst>
                  <a:glow rad="2286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Optional practical training</a:t>
            </a:r>
            <a:endParaRPr lang="en-US" sz="4800" b="1" dirty="0">
              <a:solidFill>
                <a:srgbClr val="FFC000"/>
              </a:solidFill>
              <a:effectLst>
                <a:glow rad="228600">
                  <a:srgbClr val="00206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1" y="5867400"/>
            <a:ext cx="10971211" cy="999601"/>
          </a:xfrm>
        </p:spPr>
        <p:txBody>
          <a:bodyPr>
            <a:normAutofit lnSpcReduction="10000"/>
          </a:bodyPr>
          <a:lstStyle/>
          <a:p>
            <a:r>
              <a:rPr lang="en-US" sz="3200" i="1" dirty="0" smtClean="0">
                <a:solidFill>
                  <a:srgbClr val="FFFFFF"/>
                </a:solidFill>
              </a:rPr>
              <a:t>International Student Services</a:t>
            </a:r>
          </a:p>
          <a:p>
            <a:r>
              <a:rPr lang="en-US" i="1" dirty="0" smtClean="0">
                <a:solidFill>
                  <a:srgbClr val="FFFFFF"/>
                </a:solidFill>
              </a:rPr>
              <a:t>Josie Hudspeth,</a:t>
            </a:r>
            <a:r>
              <a:rPr lang="en-US" i="1" dirty="0" smtClean="0"/>
              <a:t> Associate Director of Campus Life &amp; Multicultural Inclusion Programs, PDSO</a:t>
            </a:r>
          </a:p>
          <a:p>
            <a:r>
              <a:rPr lang="en-US" i="1" dirty="0" smtClean="0">
                <a:solidFill>
                  <a:srgbClr val="FFFFFF"/>
                </a:solidFill>
              </a:rPr>
              <a:t>Jose Suarez Diaz,</a:t>
            </a:r>
            <a:r>
              <a:rPr lang="en-US" i="1" dirty="0" smtClean="0"/>
              <a:t> International Student Services Assistant, Portland-Metro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6134623"/>
            <a:ext cx="762000" cy="723377"/>
            <a:chOff x="0" y="6134623"/>
            <a:chExt cx="762000" cy="723377"/>
          </a:xfrm>
        </p:grpSpPr>
        <p:sp>
          <p:nvSpPr>
            <p:cNvPr id="9" name="Oval 8"/>
            <p:cNvSpPr/>
            <p:nvPr/>
          </p:nvSpPr>
          <p:spPr>
            <a:xfrm>
              <a:off x="76200" y="6172199"/>
              <a:ext cx="608012" cy="618602"/>
            </a:xfrm>
            <a:prstGeom prst="ellipse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4623"/>
              <a:ext cx="762000" cy="723377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6018212" y="4744651"/>
            <a:ext cx="8483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i="1" dirty="0">
                <a:solidFill>
                  <a:srgbClr val="FFFFFF"/>
                </a:solidFill>
              </a:rPr>
              <a:t>OPT</a:t>
            </a:r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4638"/>
            <a:ext cx="12188824" cy="920046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Oregon </a:t>
            </a:r>
            <a:r>
              <a:rPr lang="en-US" dirty="0" smtClean="0">
                <a:solidFill>
                  <a:srgbClr val="002060"/>
                </a:solidFill>
              </a:rPr>
              <a:t>Tech’s OPT </a:t>
            </a:r>
            <a:r>
              <a:rPr lang="en-US" dirty="0">
                <a:solidFill>
                  <a:srgbClr val="002060"/>
                </a:solidFill>
              </a:rPr>
              <a:t>Approval Process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30004" y="1636454"/>
            <a:ext cx="11928818" cy="5015005"/>
            <a:chOff x="1106481" y="1590806"/>
            <a:chExt cx="10440270" cy="5015005"/>
          </a:xfrm>
        </p:grpSpPr>
        <p:sp>
          <p:nvSpPr>
            <p:cNvPr id="9" name="Freeform 8"/>
            <p:cNvSpPr/>
            <p:nvPr/>
          </p:nvSpPr>
          <p:spPr>
            <a:xfrm>
              <a:off x="1106481" y="1590806"/>
              <a:ext cx="2000740" cy="2286000"/>
            </a:xfrm>
            <a:custGeom>
              <a:avLst/>
              <a:gdLst>
                <a:gd name="connsiteX0" fmla="*/ 0 w 2283799"/>
                <a:gd name="connsiteY0" fmla="*/ 202903 h 2029027"/>
                <a:gd name="connsiteX1" fmla="*/ 202903 w 2283799"/>
                <a:gd name="connsiteY1" fmla="*/ 0 h 2029027"/>
                <a:gd name="connsiteX2" fmla="*/ 2080896 w 2283799"/>
                <a:gd name="connsiteY2" fmla="*/ 0 h 2029027"/>
                <a:gd name="connsiteX3" fmla="*/ 2283799 w 2283799"/>
                <a:gd name="connsiteY3" fmla="*/ 202903 h 2029027"/>
                <a:gd name="connsiteX4" fmla="*/ 2283799 w 2283799"/>
                <a:gd name="connsiteY4" fmla="*/ 1826124 h 2029027"/>
                <a:gd name="connsiteX5" fmla="*/ 2080896 w 2283799"/>
                <a:gd name="connsiteY5" fmla="*/ 2029027 h 2029027"/>
                <a:gd name="connsiteX6" fmla="*/ 202903 w 2283799"/>
                <a:gd name="connsiteY6" fmla="*/ 2029027 h 2029027"/>
                <a:gd name="connsiteX7" fmla="*/ 0 w 2283799"/>
                <a:gd name="connsiteY7" fmla="*/ 1826124 h 2029027"/>
                <a:gd name="connsiteX8" fmla="*/ 0 w 2283799"/>
                <a:gd name="connsiteY8" fmla="*/ 202903 h 2029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83799" h="2029027">
                  <a:moveTo>
                    <a:pt x="0" y="202903"/>
                  </a:moveTo>
                  <a:cubicBezTo>
                    <a:pt x="0" y="90843"/>
                    <a:pt x="90843" y="0"/>
                    <a:pt x="202903" y="0"/>
                  </a:cubicBezTo>
                  <a:lnTo>
                    <a:pt x="2080896" y="0"/>
                  </a:lnTo>
                  <a:cubicBezTo>
                    <a:pt x="2192956" y="0"/>
                    <a:pt x="2283799" y="90843"/>
                    <a:pt x="2283799" y="202903"/>
                  </a:cubicBezTo>
                  <a:lnTo>
                    <a:pt x="2283799" y="1826124"/>
                  </a:lnTo>
                  <a:cubicBezTo>
                    <a:pt x="2283799" y="1938184"/>
                    <a:pt x="2192956" y="2029027"/>
                    <a:pt x="2080896" y="2029027"/>
                  </a:cubicBezTo>
                  <a:lnTo>
                    <a:pt x="202903" y="2029027"/>
                  </a:lnTo>
                  <a:cubicBezTo>
                    <a:pt x="90843" y="2029027"/>
                    <a:pt x="0" y="1938184"/>
                    <a:pt x="0" y="1826124"/>
                  </a:cubicBezTo>
                  <a:lnTo>
                    <a:pt x="0" y="202903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6108" tIns="166108" rIns="166108" bIns="166108" numCol="1" spcCol="1270" anchor="ctr" anchorCtr="0">
              <a:noAutofit/>
            </a:bodyPr>
            <a:lstStyle/>
            <a:p>
              <a:pPr lvl="0" algn="ctr" defTabSz="12446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2800" kern="1200" dirty="0" smtClean="0">
                  <a:solidFill>
                    <a:srgbClr val="02213E"/>
                  </a:solidFill>
                </a:rPr>
                <a:t>90 Days Before your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>
                  <a:solidFill>
                    <a:srgbClr val="02213E"/>
                  </a:solidFill>
                </a:rPr>
                <a:t>I-20 Program End </a:t>
              </a:r>
              <a:r>
                <a:rPr lang="en-US" sz="2800" kern="1200" dirty="0" smtClean="0">
                  <a:solidFill>
                    <a:srgbClr val="02213E"/>
                  </a:solidFill>
                </a:rPr>
                <a:t>Date</a:t>
              </a:r>
              <a:endParaRPr lang="en-US" sz="2800" kern="1200" dirty="0">
                <a:solidFill>
                  <a:srgbClr val="02213E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 rot="21598224">
              <a:off x="3414227" y="2539702"/>
              <a:ext cx="348184" cy="369416"/>
            </a:xfrm>
            <a:custGeom>
              <a:avLst/>
              <a:gdLst>
                <a:gd name="connsiteX0" fmla="*/ 0 w 348184"/>
                <a:gd name="connsiteY0" fmla="*/ 73883 h 369416"/>
                <a:gd name="connsiteX1" fmla="*/ 174092 w 348184"/>
                <a:gd name="connsiteY1" fmla="*/ 73883 h 369416"/>
                <a:gd name="connsiteX2" fmla="*/ 174092 w 348184"/>
                <a:gd name="connsiteY2" fmla="*/ 0 h 369416"/>
                <a:gd name="connsiteX3" fmla="*/ 348184 w 348184"/>
                <a:gd name="connsiteY3" fmla="*/ 184708 h 369416"/>
                <a:gd name="connsiteX4" fmla="*/ 174092 w 348184"/>
                <a:gd name="connsiteY4" fmla="*/ 369416 h 369416"/>
                <a:gd name="connsiteX5" fmla="*/ 174092 w 348184"/>
                <a:gd name="connsiteY5" fmla="*/ 295533 h 369416"/>
                <a:gd name="connsiteX6" fmla="*/ 0 w 348184"/>
                <a:gd name="connsiteY6" fmla="*/ 295533 h 369416"/>
                <a:gd name="connsiteX7" fmla="*/ 0 w 348184"/>
                <a:gd name="connsiteY7" fmla="*/ 73883 h 369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8184" h="369416">
                  <a:moveTo>
                    <a:pt x="0" y="73883"/>
                  </a:moveTo>
                  <a:lnTo>
                    <a:pt x="174092" y="73883"/>
                  </a:lnTo>
                  <a:lnTo>
                    <a:pt x="174092" y="0"/>
                  </a:lnTo>
                  <a:lnTo>
                    <a:pt x="348184" y="184708"/>
                  </a:lnTo>
                  <a:lnTo>
                    <a:pt x="174092" y="369416"/>
                  </a:lnTo>
                  <a:lnTo>
                    <a:pt x="174092" y="295533"/>
                  </a:lnTo>
                  <a:lnTo>
                    <a:pt x="0" y="295533"/>
                  </a:lnTo>
                  <a:lnTo>
                    <a:pt x="0" y="7388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73883" rIns="104455" bIns="73882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4064791" y="1600200"/>
              <a:ext cx="2000740" cy="2286000"/>
            </a:xfrm>
            <a:custGeom>
              <a:avLst/>
              <a:gdLst>
                <a:gd name="connsiteX0" fmla="*/ 0 w 2856648"/>
                <a:gd name="connsiteY0" fmla="*/ 203375 h 2033746"/>
                <a:gd name="connsiteX1" fmla="*/ 203375 w 2856648"/>
                <a:gd name="connsiteY1" fmla="*/ 0 h 2033746"/>
                <a:gd name="connsiteX2" fmla="*/ 2653273 w 2856648"/>
                <a:gd name="connsiteY2" fmla="*/ 0 h 2033746"/>
                <a:gd name="connsiteX3" fmla="*/ 2856648 w 2856648"/>
                <a:gd name="connsiteY3" fmla="*/ 203375 h 2033746"/>
                <a:gd name="connsiteX4" fmla="*/ 2856648 w 2856648"/>
                <a:gd name="connsiteY4" fmla="*/ 1830371 h 2033746"/>
                <a:gd name="connsiteX5" fmla="*/ 2653273 w 2856648"/>
                <a:gd name="connsiteY5" fmla="*/ 2033746 h 2033746"/>
                <a:gd name="connsiteX6" fmla="*/ 203375 w 2856648"/>
                <a:gd name="connsiteY6" fmla="*/ 2033746 h 2033746"/>
                <a:gd name="connsiteX7" fmla="*/ 0 w 2856648"/>
                <a:gd name="connsiteY7" fmla="*/ 1830371 h 2033746"/>
                <a:gd name="connsiteX8" fmla="*/ 0 w 2856648"/>
                <a:gd name="connsiteY8" fmla="*/ 203375 h 203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6648" h="2033746">
                  <a:moveTo>
                    <a:pt x="0" y="203375"/>
                  </a:moveTo>
                  <a:cubicBezTo>
                    <a:pt x="0" y="91054"/>
                    <a:pt x="91054" y="0"/>
                    <a:pt x="203375" y="0"/>
                  </a:cubicBezTo>
                  <a:lnTo>
                    <a:pt x="2653273" y="0"/>
                  </a:lnTo>
                  <a:cubicBezTo>
                    <a:pt x="2765594" y="0"/>
                    <a:pt x="2856648" y="91054"/>
                    <a:pt x="2856648" y="203375"/>
                  </a:cubicBezTo>
                  <a:lnTo>
                    <a:pt x="2856648" y="1830371"/>
                  </a:lnTo>
                  <a:cubicBezTo>
                    <a:pt x="2856648" y="1942692"/>
                    <a:pt x="2765594" y="2033746"/>
                    <a:pt x="2653273" y="2033746"/>
                  </a:cubicBezTo>
                  <a:lnTo>
                    <a:pt x="203375" y="2033746"/>
                  </a:lnTo>
                  <a:cubicBezTo>
                    <a:pt x="91054" y="2033746"/>
                    <a:pt x="0" y="1942692"/>
                    <a:pt x="0" y="1830371"/>
                  </a:cubicBezTo>
                  <a:lnTo>
                    <a:pt x="0" y="203375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1486" tIns="181486" rIns="181486" bIns="181486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>
                  <a:solidFill>
                    <a:srgbClr val="02213E"/>
                  </a:solidFill>
                </a:rPr>
                <a:t>Submit OPT Request Form Online </a:t>
              </a:r>
              <a:endParaRPr lang="en-US" sz="3200" kern="1200" dirty="0">
                <a:solidFill>
                  <a:srgbClr val="02213E"/>
                </a:solidFill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 rot="71100">
              <a:off x="6228446" y="2553795"/>
              <a:ext cx="514329" cy="369416"/>
            </a:xfrm>
            <a:custGeom>
              <a:avLst/>
              <a:gdLst>
                <a:gd name="connsiteX0" fmla="*/ 0 w 514329"/>
                <a:gd name="connsiteY0" fmla="*/ 73883 h 369416"/>
                <a:gd name="connsiteX1" fmla="*/ 329621 w 514329"/>
                <a:gd name="connsiteY1" fmla="*/ 73883 h 369416"/>
                <a:gd name="connsiteX2" fmla="*/ 329621 w 514329"/>
                <a:gd name="connsiteY2" fmla="*/ 0 h 369416"/>
                <a:gd name="connsiteX3" fmla="*/ 514329 w 514329"/>
                <a:gd name="connsiteY3" fmla="*/ 184708 h 369416"/>
                <a:gd name="connsiteX4" fmla="*/ 329621 w 514329"/>
                <a:gd name="connsiteY4" fmla="*/ 369416 h 369416"/>
                <a:gd name="connsiteX5" fmla="*/ 329621 w 514329"/>
                <a:gd name="connsiteY5" fmla="*/ 295533 h 369416"/>
                <a:gd name="connsiteX6" fmla="*/ 0 w 514329"/>
                <a:gd name="connsiteY6" fmla="*/ 295533 h 369416"/>
                <a:gd name="connsiteX7" fmla="*/ 0 w 514329"/>
                <a:gd name="connsiteY7" fmla="*/ 73883 h 369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4329" h="369416">
                  <a:moveTo>
                    <a:pt x="0" y="73883"/>
                  </a:moveTo>
                  <a:lnTo>
                    <a:pt x="329621" y="73883"/>
                  </a:lnTo>
                  <a:lnTo>
                    <a:pt x="329621" y="0"/>
                  </a:lnTo>
                  <a:lnTo>
                    <a:pt x="514329" y="184708"/>
                  </a:lnTo>
                  <a:lnTo>
                    <a:pt x="329621" y="369416"/>
                  </a:lnTo>
                  <a:lnTo>
                    <a:pt x="329621" y="295533"/>
                  </a:lnTo>
                  <a:lnTo>
                    <a:pt x="0" y="295533"/>
                  </a:lnTo>
                  <a:lnTo>
                    <a:pt x="0" y="7388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73882" rIns="110824" bIns="73883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6905691" y="1626462"/>
              <a:ext cx="2000740" cy="2286000"/>
            </a:xfrm>
            <a:custGeom>
              <a:avLst/>
              <a:gdLst>
                <a:gd name="connsiteX0" fmla="*/ 0 w 2757785"/>
                <a:gd name="connsiteY0" fmla="*/ 171484 h 1714838"/>
                <a:gd name="connsiteX1" fmla="*/ 171484 w 2757785"/>
                <a:gd name="connsiteY1" fmla="*/ 0 h 1714838"/>
                <a:gd name="connsiteX2" fmla="*/ 2586301 w 2757785"/>
                <a:gd name="connsiteY2" fmla="*/ 0 h 1714838"/>
                <a:gd name="connsiteX3" fmla="*/ 2757785 w 2757785"/>
                <a:gd name="connsiteY3" fmla="*/ 171484 h 1714838"/>
                <a:gd name="connsiteX4" fmla="*/ 2757785 w 2757785"/>
                <a:gd name="connsiteY4" fmla="*/ 1543354 h 1714838"/>
                <a:gd name="connsiteX5" fmla="*/ 2586301 w 2757785"/>
                <a:gd name="connsiteY5" fmla="*/ 1714838 h 1714838"/>
                <a:gd name="connsiteX6" fmla="*/ 171484 w 2757785"/>
                <a:gd name="connsiteY6" fmla="*/ 1714838 h 1714838"/>
                <a:gd name="connsiteX7" fmla="*/ 0 w 2757785"/>
                <a:gd name="connsiteY7" fmla="*/ 1543354 h 1714838"/>
                <a:gd name="connsiteX8" fmla="*/ 0 w 2757785"/>
                <a:gd name="connsiteY8" fmla="*/ 171484 h 171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7785" h="1714838">
                  <a:moveTo>
                    <a:pt x="0" y="171484"/>
                  </a:moveTo>
                  <a:cubicBezTo>
                    <a:pt x="0" y="76776"/>
                    <a:pt x="76776" y="0"/>
                    <a:pt x="171484" y="0"/>
                  </a:cubicBezTo>
                  <a:lnTo>
                    <a:pt x="2586301" y="0"/>
                  </a:lnTo>
                  <a:cubicBezTo>
                    <a:pt x="2681009" y="0"/>
                    <a:pt x="2757785" y="76776"/>
                    <a:pt x="2757785" y="171484"/>
                  </a:cubicBezTo>
                  <a:lnTo>
                    <a:pt x="2757785" y="1543354"/>
                  </a:lnTo>
                  <a:cubicBezTo>
                    <a:pt x="2757785" y="1638062"/>
                    <a:pt x="2681009" y="1714838"/>
                    <a:pt x="2586301" y="1714838"/>
                  </a:cubicBezTo>
                  <a:lnTo>
                    <a:pt x="171484" y="1714838"/>
                  </a:lnTo>
                  <a:cubicBezTo>
                    <a:pt x="76776" y="1714838"/>
                    <a:pt x="0" y="1638062"/>
                    <a:pt x="0" y="1543354"/>
                  </a:cubicBezTo>
                  <a:lnTo>
                    <a:pt x="0" y="171484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1666" tIns="141666" rIns="141666" bIns="141666" numCol="1" spcCol="1270" anchor="t" anchorCtr="0">
              <a:noAutofit/>
            </a:bodyPr>
            <a:lstStyle/>
            <a:p>
              <a:pPr lvl="0" algn="ctr" defTabSz="1066800">
                <a:spcBef>
                  <a:spcPct val="0"/>
                </a:spcBef>
              </a:pPr>
              <a:r>
                <a:rPr lang="en-US" sz="2400" kern="1200" dirty="0" smtClean="0">
                  <a:solidFill>
                    <a:sysClr val="windowText" lastClr="000000"/>
                  </a:solidFill>
                </a:rPr>
                <a:t>Complete</a:t>
              </a:r>
              <a:r>
                <a:rPr lang="en-US" sz="3200" kern="1200" dirty="0" smtClean="0">
                  <a:solidFill>
                    <a:sysClr val="windowText" lastClr="000000"/>
                  </a:solidFill>
                </a:rPr>
                <a:t> </a:t>
              </a:r>
              <a:endParaRPr lang="en-US" sz="3200" kern="1200" dirty="0" smtClean="0">
                <a:solidFill>
                  <a:sysClr val="windowText" lastClr="000000"/>
                </a:solidFill>
              </a:endParaRPr>
            </a:p>
            <a:p>
              <a:pPr lvl="0" algn="ctr" defTabSz="1066800">
                <a:spcBef>
                  <a:spcPct val="0"/>
                </a:spcBef>
              </a:pPr>
              <a:r>
                <a:rPr lang="en-US" sz="3200" kern="1200" dirty="0" smtClean="0">
                  <a:solidFill>
                    <a:sysClr val="windowText" lastClr="000000"/>
                  </a:solidFill>
                </a:rPr>
                <a:t>I-765 </a:t>
              </a:r>
              <a:r>
                <a:rPr lang="en-US" sz="2400" kern="1200" dirty="0" smtClean="0">
                  <a:solidFill>
                    <a:sysClr val="windowText" lastClr="000000"/>
                  </a:solidFill>
                </a:rPr>
                <a:t>Application</a:t>
              </a:r>
              <a:endParaRPr lang="en-US" sz="2400" kern="1200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 rot="16200000">
              <a:off x="9041749" y="2485320"/>
              <a:ext cx="405251" cy="513808"/>
            </a:xfrm>
            <a:custGeom>
              <a:avLst/>
              <a:gdLst>
                <a:gd name="connsiteX0" fmla="*/ 0 w 361683"/>
                <a:gd name="connsiteY0" fmla="*/ 73883 h 369416"/>
                <a:gd name="connsiteX1" fmla="*/ 180842 w 361683"/>
                <a:gd name="connsiteY1" fmla="*/ 73883 h 369416"/>
                <a:gd name="connsiteX2" fmla="*/ 180842 w 361683"/>
                <a:gd name="connsiteY2" fmla="*/ 0 h 369416"/>
                <a:gd name="connsiteX3" fmla="*/ 361683 w 361683"/>
                <a:gd name="connsiteY3" fmla="*/ 184708 h 369416"/>
                <a:gd name="connsiteX4" fmla="*/ 180842 w 361683"/>
                <a:gd name="connsiteY4" fmla="*/ 369416 h 369416"/>
                <a:gd name="connsiteX5" fmla="*/ 180842 w 361683"/>
                <a:gd name="connsiteY5" fmla="*/ 295533 h 369416"/>
                <a:gd name="connsiteX6" fmla="*/ 0 w 361683"/>
                <a:gd name="connsiteY6" fmla="*/ 295533 h 369416"/>
                <a:gd name="connsiteX7" fmla="*/ 0 w 361683"/>
                <a:gd name="connsiteY7" fmla="*/ 73883 h 369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683" h="369416">
                  <a:moveTo>
                    <a:pt x="289346" y="1"/>
                  </a:moveTo>
                  <a:lnTo>
                    <a:pt x="289346" y="184709"/>
                  </a:lnTo>
                  <a:lnTo>
                    <a:pt x="361683" y="184709"/>
                  </a:lnTo>
                  <a:lnTo>
                    <a:pt x="180842" y="369415"/>
                  </a:lnTo>
                  <a:lnTo>
                    <a:pt x="0" y="184709"/>
                  </a:lnTo>
                  <a:lnTo>
                    <a:pt x="72337" y="184709"/>
                  </a:lnTo>
                  <a:lnTo>
                    <a:pt x="72337" y="1"/>
                  </a:lnTo>
                  <a:lnTo>
                    <a:pt x="289346" y="1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3883" tIns="0" rIns="73883" bIns="10850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9546011" y="1590806"/>
              <a:ext cx="2000740" cy="2286000"/>
            </a:xfrm>
            <a:custGeom>
              <a:avLst/>
              <a:gdLst>
                <a:gd name="connsiteX0" fmla="*/ 0 w 2640107"/>
                <a:gd name="connsiteY0" fmla="*/ 232009 h 2320085"/>
                <a:gd name="connsiteX1" fmla="*/ 232009 w 2640107"/>
                <a:gd name="connsiteY1" fmla="*/ 0 h 2320085"/>
                <a:gd name="connsiteX2" fmla="*/ 2408099 w 2640107"/>
                <a:gd name="connsiteY2" fmla="*/ 0 h 2320085"/>
                <a:gd name="connsiteX3" fmla="*/ 2640108 w 2640107"/>
                <a:gd name="connsiteY3" fmla="*/ 232009 h 2320085"/>
                <a:gd name="connsiteX4" fmla="*/ 2640107 w 2640107"/>
                <a:gd name="connsiteY4" fmla="*/ 2088077 h 2320085"/>
                <a:gd name="connsiteX5" fmla="*/ 2408098 w 2640107"/>
                <a:gd name="connsiteY5" fmla="*/ 2320086 h 2320085"/>
                <a:gd name="connsiteX6" fmla="*/ 232009 w 2640107"/>
                <a:gd name="connsiteY6" fmla="*/ 2320085 h 2320085"/>
                <a:gd name="connsiteX7" fmla="*/ 0 w 2640107"/>
                <a:gd name="connsiteY7" fmla="*/ 2088076 h 2320085"/>
                <a:gd name="connsiteX8" fmla="*/ 0 w 2640107"/>
                <a:gd name="connsiteY8" fmla="*/ 232009 h 2320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0107" h="2320085">
                  <a:moveTo>
                    <a:pt x="0" y="232009"/>
                  </a:moveTo>
                  <a:cubicBezTo>
                    <a:pt x="0" y="103874"/>
                    <a:pt x="103874" y="0"/>
                    <a:pt x="232009" y="0"/>
                  </a:cubicBezTo>
                  <a:lnTo>
                    <a:pt x="2408099" y="0"/>
                  </a:lnTo>
                  <a:cubicBezTo>
                    <a:pt x="2536234" y="0"/>
                    <a:pt x="2640108" y="103874"/>
                    <a:pt x="2640108" y="232009"/>
                  </a:cubicBezTo>
                  <a:cubicBezTo>
                    <a:pt x="2640108" y="850698"/>
                    <a:pt x="2640107" y="1469388"/>
                    <a:pt x="2640107" y="2088077"/>
                  </a:cubicBezTo>
                  <a:cubicBezTo>
                    <a:pt x="2640107" y="2216212"/>
                    <a:pt x="2536233" y="2320086"/>
                    <a:pt x="2408098" y="2320086"/>
                  </a:cubicBezTo>
                  <a:lnTo>
                    <a:pt x="232009" y="2320085"/>
                  </a:lnTo>
                  <a:cubicBezTo>
                    <a:pt x="103874" y="2320085"/>
                    <a:pt x="0" y="2216211"/>
                    <a:pt x="0" y="2088076"/>
                  </a:cubicBezTo>
                  <a:lnTo>
                    <a:pt x="0" y="232009"/>
                  </a:lnTo>
                  <a:close/>
                </a:path>
              </a:pathLst>
            </a:cu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4633" tIns="174633" rIns="174633" bIns="174633" numCol="1" spcCol="1270" anchor="ctr" anchorCtr="0">
              <a:noAutofit/>
            </a:bodyPr>
            <a:lstStyle/>
            <a:p>
              <a:pPr lvl="0" algn="ctr" defTabSz="12446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2800" kern="1200" dirty="0" smtClean="0">
                  <a:solidFill>
                    <a:srgbClr val="FFFFFF"/>
                  </a:solidFill>
                </a:rPr>
                <a:t>Receive Approval from PDSO &amp; New </a:t>
              </a:r>
              <a:r>
                <a:rPr lang="en-US" sz="2800" kern="1200" dirty="0" smtClean="0">
                  <a:solidFill>
                    <a:srgbClr val="FFFFFF"/>
                  </a:solidFill>
                </a:rPr>
                <a:t>Signed I-20</a:t>
              </a:r>
              <a:endParaRPr lang="en-US" sz="2800" kern="1200" dirty="0">
                <a:solidFill>
                  <a:srgbClr val="FFFFFF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9546011" y="4283641"/>
              <a:ext cx="2000739" cy="2286000"/>
            </a:xfrm>
            <a:custGeom>
              <a:avLst/>
              <a:gdLst>
                <a:gd name="connsiteX0" fmla="*/ 0 w 1489583"/>
                <a:gd name="connsiteY0" fmla="*/ 148958 h 2320085"/>
                <a:gd name="connsiteX1" fmla="*/ 148958 w 1489583"/>
                <a:gd name="connsiteY1" fmla="*/ 0 h 2320085"/>
                <a:gd name="connsiteX2" fmla="*/ 1340625 w 1489583"/>
                <a:gd name="connsiteY2" fmla="*/ 0 h 2320085"/>
                <a:gd name="connsiteX3" fmla="*/ 1489583 w 1489583"/>
                <a:gd name="connsiteY3" fmla="*/ 148958 h 2320085"/>
                <a:gd name="connsiteX4" fmla="*/ 1489583 w 1489583"/>
                <a:gd name="connsiteY4" fmla="*/ 2171127 h 2320085"/>
                <a:gd name="connsiteX5" fmla="*/ 1340625 w 1489583"/>
                <a:gd name="connsiteY5" fmla="*/ 2320085 h 2320085"/>
                <a:gd name="connsiteX6" fmla="*/ 148958 w 1489583"/>
                <a:gd name="connsiteY6" fmla="*/ 2320085 h 2320085"/>
                <a:gd name="connsiteX7" fmla="*/ 0 w 1489583"/>
                <a:gd name="connsiteY7" fmla="*/ 2171127 h 2320085"/>
                <a:gd name="connsiteX8" fmla="*/ 0 w 1489583"/>
                <a:gd name="connsiteY8" fmla="*/ 148958 h 2320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9583" h="2320085">
                  <a:moveTo>
                    <a:pt x="0" y="148958"/>
                  </a:moveTo>
                  <a:cubicBezTo>
                    <a:pt x="0" y="66691"/>
                    <a:pt x="66691" y="0"/>
                    <a:pt x="148958" y="0"/>
                  </a:cubicBezTo>
                  <a:lnTo>
                    <a:pt x="1340625" y="0"/>
                  </a:lnTo>
                  <a:cubicBezTo>
                    <a:pt x="1422892" y="0"/>
                    <a:pt x="1489583" y="66691"/>
                    <a:pt x="1489583" y="148958"/>
                  </a:cubicBezTo>
                  <a:lnTo>
                    <a:pt x="1489583" y="2171127"/>
                  </a:lnTo>
                  <a:cubicBezTo>
                    <a:pt x="1489583" y="2253394"/>
                    <a:pt x="1422892" y="2320085"/>
                    <a:pt x="1340625" y="2320085"/>
                  </a:cubicBezTo>
                  <a:lnTo>
                    <a:pt x="148958" y="2320085"/>
                  </a:lnTo>
                  <a:cubicBezTo>
                    <a:pt x="66691" y="2320085"/>
                    <a:pt x="0" y="2253394"/>
                    <a:pt x="0" y="2171127"/>
                  </a:cubicBezTo>
                  <a:lnTo>
                    <a:pt x="0" y="148958"/>
                  </a:lnTo>
                  <a:close/>
                </a:path>
              </a:pathLst>
            </a:custGeom>
            <a:solidFill>
              <a:srgbClr val="FFCC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5548" tIns="165548" rIns="165548" bIns="165548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>
                  <a:solidFill>
                    <a:srgbClr val="02213E"/>
                  </a:solidFill>
                </a:rPr>
                <a:t>Receive Job Offer</a:t>
              </a:r>
              <a:endParaRPr lang="en-US" sz="3200" kern="1200" dirty="0">
                <a:solidFill>
                  <a:srgbClr val="02213E"/>
                </a:solidFill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 rot="21387369">
              <a:off x="9069948" y="5241932"/>
              <a:ext cx="348852" cy="369417"/>
            </a:xfrm>
            <a:custGeom>
              <a:avLst/>
              <a:gdLst>
                <a:gd name="connsiteX0" fmla="*/ 0 w 348851"/>
                <a:gd name="connsiteY0" fmla="*/ 73883 h 369416"/>
                <a:gd name="connsiteX1" fmla="*/ 174426 w 348851"/>
                <a:gd name="connsiteY1" fmla="*/ 73883 h 369416"/>
                <a:gd name="connsiteX2" fmla="*/ 174426 w 348851"/>
                <a:gd name="connsiteY2" fmla="*/ 0 h 369416"/>
                <a:gd name="connsiteX3" fmla="*/ 348851 w 348851"/>
                <a:gd name="connsiteY3" fmla="*/ 184708 h 369416"/>
                <a:gd name="connsiteX4" fmla="*/ 174426 w 348851"/>
                <a:gd name="connsiteY4" fmla="*/ 369416 h 369416"/>
                <a:gd name="connsiteX5" fmla="*/ 174426 w 348851"/>
                <a:gd name="connsiteY5" fmla="*/ 295533 h 369416"/>
                <a:gd name="connsiteX6" fmla="*/ 0 w 348851"/>
                <a:gd name="connsiteY6" fmla="*/ 295533 h 369416"/>
                <a:gd name="connsiteX7" fmla="*/ 0 w 348851"/>
                <a:gd name="connsiteY7" fmla="*/ 73883 h 369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8851" h="369416">
                  <a:moveTo>
                    <a:pt x="348851" y="295533"/>
                  </a:moveTo>
                  <a:lnTo>
                    <a:pt x="174425" y="295533"/>
                  </a:lnTo>
                  <a:lnTo>
                    <a:pt x="174425" y="369416"/>
                  </a:lnTo>
                  <a:lnTo>
                    <a:pt x="0" y="184708"/>
                  </a:lnTo>
                  <a:lnTo>
                    <a:pt x="174425" y="0"/>
                  </a:lnTo>
                  <a:lnTo>
                    <a:pt x="174425" y="73883"/>
                  </a:lnTo>
                  <a:lnTo>
                    <a:pt x="348851" y="73883"/>
                  </a:lnTo>
                  <a:lnTo>
                    <a:pt x="348851" y="29553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4654" tIns="73884" rIns="1" bIns="7388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/>
            </a:p>
          </p:txBody>
        </p:sp>
        <p:sp>
          <p:nvSpPr>
            <p:cNvPr id="16" name="Freeform 15"/>
            <p:cNvSpPr/>
            <p:nvPr/>
          </p:nvSpPr>
          <p:spPr>
            <a:xfrm rot="18136548">
              <a:off x="10199142" y="4187181"/>
              <a:ext cx="675846" cy="323318"/>
            </a:xfrm>
            <a:custGeom>
              <a:avLst/>
              <a:gdLst>
                <a:gd name="connsiteX0" fmla="*/ 0 w 591509"/>
                <a:gd name="connsiteY0" fmla="*/ 73883 h 369416"/>
                <a:gd name="connsiteX1" fmla="*/ 406801 w 591509"/>
                <a:gd name="connsiteY1" fmla="*/ 73883 h 369416"/>
                <a:gd name="connsiteX2" fmla="*/ 406801 w 591509"/>
                <a:gd name="connsiteY2" fmla="*/ 0 h 369416"/>
                <a:gd name="connsiteX3" fmla="*/ 591509 w 591509"/>
                <a:gd name="connsiteY3" fmla="*/ 184708 h 369416"/>
                <a:gd name="connsiteX4" fmla="*/ 406801 w 591509"/>
                <a:gd name="connsiteY4" fmla="*/ 369416 h 369416"/>
                <a:gd name="connsiteX5" fmla="*/ 406801 w 591509"/>
                <a:gd name="connsiteY5" fmla="*/ 295533 h 369416"/>
                <a:gd name="connsiteX6" fmla="*/ 0 w 591509"/>
                <a:gd name="connsiteY6" fmla="*/ 295533 h 369416"/>
                <a:gd name="connsiteX7" fmla="*/ 0 w 591509"/>
                <a:gd name="connsiteY7" fmla="*/ 73883 h 369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1509" h="369416">
                  <a:moveTo>
                    <a:pt x="591509" y="295533"/>
                  </a:moveTo>
                  <a:lnTo>
                    <a:pt x="184708" y="295533"/>
                  </a:lnTo>
                  <a:lnTo>
                    <a:pt x="184708" y="369416"/>
                  </a:lnTo>
                  <a:lnTo>
                    <a:pt x="0" y="184708"/>
                  </a:lnTo>
                  <a:lnTo>
                    <a:pt x="184708" y="0"/>
                  </a:lnTo>
                  <a:lnTo>
                    <a:pt x="184708" y="73883"/>
                  </a:lnTo>
                  <a:lnTo>
                    <a:pt x="591509" y="73883"/>
                  </a:lnTo>
                  <a:lnTo>
                    <a:pt x="591509" y="29553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0824" tIns="73882" rIns="1" bIns="73883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4477471" y="4319811"/>
              <a:ext cx="4535453" cy="2286000"/>
            </a:xfrm>
            <a:custGeom>
              <a:avLst/>
              <a:gdLst>
                <a:gd name="connsiteX0" fmla="*/ 0 w 1489583"/>
                <a:gd name="connsiteY0" fmla="*/ 148958 h 2320085"/>
                <a:gd name="connsiteX1" fmla="*/ 148958 w 1489583"/>
                <a:gd name="connsiteY1" fmla="*/ 0 h 2320085"/>
                <a:gd name="connsiteX2" fmla="*/ 1340625 w 1489583"/>
                <a:gd name="connsiteY2" fmla="*/ 0 h 2320085"/>
                <a:gd name="connsiteX3" fmla="*/ 1489583 w 1489583"/>
                <a:gd name="connsiteY3" fmla="*/ 148958 h 2320085"/>
                <a:gd name="connsiteX4" fmla="*/ 1489583 w 1489583"/>
                <a:gd name="connsiteY4" fmla="*/ 2171127 h 2320085"/>
                <a:gd name="connsiteX5" fmla="*/ 1340625 w 1489583"/>
                <a:gd name="connsiteY5" fmla="*/ 2320085 h 2320085"/>
                <a:gd name="connsiteX6" fmla="*/ 148958 w 1489583"/>
                <a:gd name="connsiteY6" fmla="*/ 2320085 h 2320085"/>
                <a:gd name="connsiteX7" fmla="*/ 0 w 1489583"/>
                <a:gd name="connsiteY7" fmla="*/ 2171127 h 2320085"/>
                <a:gd name="connsiteX8" fmla="*/ 0 w 1489583"/>
                <a:gd name="connsiteY8" fmla="*/ 148958 h 2320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9583" h="2320085">
                  <a:moveTo>
                    <a:pt x="0" y="148958"/>
                  </a:moveTo>
                  <a:cubicBezTo>
                    <a:pt x="0" y="66691"/>
                    <a:pt x="66691" y="0"/>
                    <a:pt x="148958" y="0"/>
                  </a:cubicBezTo>
                  <a:lnTo>
                    <a:pt x="1340625" y="0"/>
                  </a:lnTo>
                  <a:cubicBezTo>
                    <a:pt x="1422892" y="0"/>
                    <a:pt x="1489583" y="66691"/>
                    <a:pt x="1489583" y="148958"/>
                  </a:cubicBezTo>
                  <a:lnTo>
                    <a:pt x="1489583" y="2171127"/>
                  </a:lnTo>
                  <a:cubicBezTo>
                    <a:pt x="1489583" y="2253394"/>
                    <a:pt x="1422892" y="2320085"/>
                    <a:pt x="1340625" y="2320085"/>
                  </a:cubicBezTo>
                  <a:lnTo>
                    <a:pt x="148958" y="2320085"/>
                  </a:lnTo>
                  <a:cubicBezTo>
                    <a:pt x="66691" y="2320085"/>
                    <a:pt x="0" y="2253394"/>
                    <a:pt x="0" y="2171127"/>
                  </a:cubicBezTo>
                  <a:lnTo>
                    <a:pt x="0" y="148958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5548" tIns="165548" rIns="165548" bIns="165548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 dirty="0">
                <a:solidFill>
                  <a:srgbClr val="02213E"/>
                </a:solidFill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3877570" y="5306048"/>
              <a:ext cx="315792" cy="369417"/>
            </a:xfrm>
            <a:custGeom>
              <a:avLst/>
              <a:gdLst>
                <a:gd name="connsiteX0" fmla="*/ 0 w 315791"/>
                <a:gd name="connsiteY0" fmla="*/ 73883 h 369416"/>
                <a:gd name="connsiteX1" fmla="*/ 157896 w 315791"/>
                <a:gd name="connsiteY1" fmla="*/ 73883 h 369416"/>
                <a:gd name="connsiteX2" fmla="*/ 157896 w 315791"/>
                <a:gd name="connsiteY2" fmla="*/ 0 h 369416"/>
                <a:gd name="connsiteX3" fmla="*/ 315791 w 315791"/>
                <a:gd name="connsiteY3" fmla="*/ 184708 h 369416"/>
                <a:gd name="connsiteX4" fmla="*/ 157896 w 315791"/>
                <a:gd name="connsiteY4" fmla="*/ 369416 h 369416"/>
                <a:gd name="connsiteX5" fmla="*/ 157896 w 315791"/>
                <a:gd name="connsiteY5" fmla="*/ 295533 h 369416"/>
                <a:gd name="connsiteX6" fmla="*/ 0 w 315791"/>
                <a:gd name="connsiteY6" fmla="*/ 295533 h 369416"/>
                <a:gd name="connsiteX7" fmla="*/ 0 w 315791"/>
                <a:gd name="connsiteY7" fmla="*/ 73883 h 369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791" h="369416">
                  <a:moveTo>
                    <a:pt x="315791" y="295533"/>
                  </a:moveTo>
                  <a:lnTo>
                    <a:pt x="157895" y="295533"/>
                  </a:lnTo>
                  <a:lnTo>
                    <a:pt x="157895" y="369416"/>
                  </a:lnTo>
                  <a:lnTo>
                    <a:pt x="0" y="184708"/>
                  </a:lnTo>
                  <a:lnTo>
                    <a:pt x="157895" y="0"/>
                  </a:lnTo>
                  <a:lnTo>
                    <a:pt x="157895" y="73883"/>
                  </a:lnTo>
                  <a:lnTo>
                    <a:pt x="315791" y="73883"/>
                  </a:lnTo>
                  <a:lnTo>
                    <a:pt x="315791" y="29553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737" tIns="73884" rIns="1" bIns="73883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704903" y="4231447"/>
              <a:ext cx="2000739" cy="2286000"/>
            </a:xfrm>
            <a:custGeom>
              <a:avLst/>
              <a:gdLst>
                <a:gd name="connsiteX0" fmla="*/ 0 w 1489583"/>
                <a:gd name="connsiteY0" fmla="*/ 148958 h 2320085"/>
                <a:gd name="connsiteX1" fmla="*/ 148958 w 1489583"/>
                <a:gd name="connsiteY1" fmla="*/ 0 h 2320085"/>
                <a:gd name="connsiteX2" fmla="*/ 1340625 w 1489583"/>
                <a:gd name="connsiteY2" fmla="*/ 0 h 2320085"/>
                <a:gd name="connsiteX3" fmla="*/ 1489583 w 1489583"/>
                <a:gd name="connsiteY3" fmla="*/ 148958 h 2320085"/>
                <a:gd name="connsiteX4" fmla="*/ 1489583 w 1489583"/>
                <a:gd name="connsiteY4" fmla="*/ 2171127 h 2320085"/>
                <a:gd name="connsiteX5" fmla="*/ 1340625 w 1489583"/>
                <a:gd name="connsiteY5" fmla="*/ 2320085 h 2320085"/>
                <a:gd name="connsiteX6" fmla="*/ 148958 w 1489583"/>
                <a:gd name="connsiteY6" fmla="*/ 2320085 h 2320085"/>
                <a:gd name="connsiteX7" fmla="*/ 0 w 1489583"/>
                <a:gd name="connsiteY7" fmla="*/ 2171127 h 2320085"/>
                <a:gd name="connsiteX8" fmla="*/ 0 w 1489583"/>
                <a:gd name="connsiteY8" fmla="*/ 148958 h 2320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9583" h="2320085">
                  <a:moveTo>
                    <a:pt x="0" y="148958"/>
                  </a:moveTo>
                  <a:cubicBezTo>
                    <a:pt x="0" y="66691"/>
                    <a:pt x="66691" y="0"/>
                    <a:pt x="148958" y="0"/>
                  </a:cubicBezTo>
                  <a:lnTo>
                    <a:pt x="1340625" y="0"/>
                  </a:lnTo>
                  <a:cubicBezTo>
                    <a:pt x="1422892" y="0"/>
                    <a:pt x="1489583" y="66691"/>
                    <a:pt x="1489583" y="148958"/>
                  </a:cubicBezTo>
                  <a:lnTo>
                    <a:pt x="1489583" y="2171127"/>
                  </a:lnTo>
                  <a:cubicBezTo>
                    <a:pt x="1489583" y="2253394"/>
                    <a:pt x="1422892" y="2320085"/>
                    <a:pt x="1340625" y="2320085"/>
                  </a:cubicBezTo>
                  <a:lnTo>
                    <a:pt x="148958" y="2320085"/>
                  </a:lnTo>
                  <a:cubicBezTo>
                    <a:pt x="66691" y="2320085"/>
                    <a:pt x="0" y="2253394"/>
                    <a:pt x="0" y="2171127"/>
                  </a:cubicBezTo>
                  <a:lnTo>
                    <a:pt x="0" y="148958"/>
                  </a:lnTo>
                  <a:close/>
                </a:path>
              </a:pathLst>
            </a:custGeom>
            <a:solidFill>
              <a:srgbClr val="FFFF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5548" tIns="165548" rIns="165548" bIns="165548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>
                  <a:solidFill>
                    <a:srgbClr val="02213E"/>
                  </a:solidFill>
                </a:rPr>
                <a:t>Work </a:t>
              </a:r>
              <a:r>
                <a:rPr lang="en-US" sz="2400" kern="1200" dirty="0" smtClean="0">
                  <a:solidFill>
                    <a:srgbClr val="02213E"/>
                  </a:solidFill>
                </a:rPr>
                <a:t>through</a:t>
              </a:r>
              <a:r>
                <a:rPr lang="en-US" sz="3200" kern="1200" dirty="0" smtClean="0">
                  <a:solidFill>
                    <a:srgbClr val="02213E"/>
                  </a:solidFill>
                </a:rPr>
                <a:t> OPT &amp; </a:t>
              </a:r>
              <a:r>
                <a:rPr lang="en-US" sz="2400" kern="1200" dirty="0" smtClean="0">
                  <a:solidFill>
                    <a:srgbClr val="02213E"/>
                  </a:solidFill>
                </a:rPr>
                <a:t>Maintain</a:t>
              </a:r>
              <a:r>
                <a:rPr lang="en-US" sz="3200" kern="1200" dirty="0" smtClean="0">
                  <a:solidFill>
                    <a:srgbClr val="02213E"/>
                  </a:solidFill>
                </a:rPr>
                <a:t> Status</a:t>
              </a:r>
              <a:endParaRPr lang="en-US" sz="3200" kern="1200" dirty="0">
                <a:solidFill>
                  <a:srgbClr val="02213E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0" y="6134623"/>
            <a:ext cx="762000" cy="723377"/>
            <a:chOff x="0" y="6134623"/>
            <a:chExt cx="762000" cy="723377"/>
          </a:xfrm>
        </p:grpSpPr>
        <p:sp>
          <p:nvSpPr>
            <p:cNvPr id="5" name="Oval 4"/>
            <p:cNvSpPr/>
            <p:nvPr/>
          </p:nvSpPr>
          <p:spPr>
            <a:xfrm>
              <a:off x="76200" y="6172199"/>
              <a:ext cx="608012" cy="618602"/>
            </a:xfrm>
            <a:prstGeom prst="ellipse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4623"/>
              <a:ext cx="762000" cy="723377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7479951" y="3283653"/>
            <a:ext cx="838200" cy="381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$410</a:t>
            </a:r>
            <a:endParaRPr lang="en-US" sz="2400" dirty="0"/>
          </a:p>
        </p:txBody>
      </p:sp>
      <p:pic>
        <p:nvPicPr>
          <p:cNvPr id="1026" name="Picture 2" descr="Image result for ead car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31"/>
          <a:stretch/>
        </p:blipFill>
        <p:spPr bwMode="auto">
          <a:xfrm>
            <a:off x="4198965" y="4563234"/>
            <a:ext cx="26670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7190581" y="4520743"/>
            <a:ext cx="186196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solidFill>
                  <a:srgbClr val="02213E"/>
                </a:solidFill>
              </a:rPr>
              <a:t>Receive Approval from USCIS- EAD Card</a:t>
            </a:r>
            <a:endParaRPr lang="en-US" sz="2800" dirty="0">
              <a:solidFill>
                <a:srgbClr val="0221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70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4638"/>
            <a:ext cx="12188824" cy="92004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Oregon </a:t>
            </a:r>
            <a:r>
              <a:rPr lang="en-US" dirty="0" smtClean="0">
                <a:solidFill>
                  <a:srgbClr val="002060"/>
                </a:solidFill>
              </a:rPr>
              <a:t>Tech’s OPT </a:t>
            </a:r>
            <a:r>
              <a:rPr lang="en-US" dirty="0" smtClean="0">
                <a:solidFill>
                  <a:srgbClr val="002060"/>
                </a:solidFill>
              </a:rPr>
              <a:t>STEM EXTENSION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Approval </a:t>
            </a:r>
            <a:r>
              <a:rPr lang="en-US" dirty="0">
                <a:solidFill>
                  <a:srgbClr val="002060"/>
                </a:solidFill>
              </a:rPr>
              <a:t>Process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30004" y="1618985"/>
            <a:ext cx="11928817" cy="5032474"/>
            <a:chOff x="1106481" y="1573337"/>
            <a:chExt cx="10440269" cy="5032474"/>
          </a:xfrm>
        </p:grpSpPr>
        <p:sp>
          <p:nvSpPr>
            <p:cNvPr id="9" name="Freeform 8"/>
            <p:cNvSpPr/>
            <p:nvPr/>
          </p:nvSpPr>
          <p:spPr>
            <a:xfrm>
              <a:off x="1106481" y="1590806"/>
              <a:ext cx="2000740" cy="2286000"/>
            </a:xfrm>
            <a:custGeom>
              <a:avLst/>
              <a:gdLst>
                <a:gd name="connsiteX0" fmla="*/ 0 w 2283799"/>
                <a:gd name="connsiteY0" fmla="*/ 202903 h 2029027"/>
                <a:gd name="connsiteX1" fmla="*/ 202903 w 2283799"/>
                <a:gd name="connsiteY1" fmla="*/ 0 h 2029027"/>
                <a:gd name="connsiteX2" fmla="*/ 2080896 w 2283799"/>
                <a:gd name="connsiteY2" fmla="*/ 0 h 2029027"/>
                <a:gd name="connsiteX3" fmla="*/ 2283799 w 2283799"/>
                <a:gd name="connsiteY3" fmla="*/ 202903 h 2029027"/>
                <a:gd name="connsiteX4" fmla="*/ 2283799 w 2283799"/>
                <a:gd name="connsiteY4" fmla="*/ 1826124 h 2029027"/>
                <a:gd name="connsiteX5" fmla="*/ 2080896 w 2283799"/>
                <a:gd name="connsiteY5" fmla="*/ 2029027 h 2029027"/>
                <a:gd name="connsiteX6" fmla="*/ 202903 w 2283799"/>
                <a:gd name="connsiteY6" fmla="*/ 2029027 h 2029027"/>
                <a:gd name="connsiteX7" fmla="*/ 0 w 2283799"/>
                <a:gd name="connsiteY7" fmla="*/ 1826124 h 2029027"/>
                <a:gd name="connsiteX8" fmla="*/ 0 w 2283799"/>
                <a:gd name="connsiteY8" fmla="*/ 202903 h 2029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83799" h="2029027">
                  <a:moveTo>
                    <a:pt x="0" y="202903"/>
                  </a:moveTo>
                  <a:cubicBezTo>
                    <a:pt x="0" y="90843"/>
                    <a:pt x="90843" y="0"/>
                    <a:pt x="202903" y="0"/>
                  </a:cubicBezTo>
                  <a:lnTo>
                    <a:pt x="2080896" y="0"/>
                  </a:lnTo>
                  <a:cubicBezTo>
                    <a:pt x="2192956" y="0"/>
                    <a:pt x="2283799" y="90843"/>
                    <a:pt x="2283799" y="202903"/>
                  </a:cubicBezTo>
                  <a:lnTo>
                    <a:pt x="2283799" y="1826124"/>
                  </a:lnTo>
                  <a:cubicBezTo>
                    <a:pt x="2283799" y="1938184"/>
                    <a:pt x="2192956" y="2029027"/>
                    <a:pt x="2080896" y="2029027"/>
                  </a:cubicBezTo>
                  <a:lnTo>
                    <a:pt x="202903" y="2029027"/>
                  </a:lnTo>
                  <a:cubicBezTo>
                    <a:pt x="90843" y="2029027"/>
                    <a:pt x="0" y="1938184"/>
                    <a:pt x="0" y="1826124"/>
                  </a:cubicBezTo>
                  <a:lnTo>
                    <a:pt x="0" y="202903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6108" tIns="166108" rIns="166108" bIns="166108" numCol="1" spcCol="1270" anchor="ctr" anchorCtr="0">
              <a:noAutofit/>
            </a:bodyPr>
            <a:lstStyle/>
            <a:p>
              <a:pPr lvl="0" algn="ctr" defTabSz="12446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2800" kern="1200" dirty="0" smtClean="0">
                  <a:solidFill>
                    <a:srgbClr val="02213E"/>
                  </a:solidFill>
                </a:rPr>
                <a:t>90 Days Before your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>
                  <a:solidFill>
                    <a:srgbClr val="02213E"/>
                  </a:solidFill>
                </a:rPr>
                <a:t>I-20 Program End </a:t>
              </a:r>
              <a:r>
                <a:rPr lang="en-US" sz="2800" kern="1200" dirty="0" smtClean="0">
                  <a:solidFill>
                    <a:srgbClr val="02213E"/>
                  </a:solidFill>
                </a:rPr>
                <a:t>Date</a:t>
              </a:r>
              <a:endParaRPr lang="en-US" sz="2800" kern="1200" dirty="0">
                <a:solidFill>
                  <a:srgbClr val="02213E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 rot="21598224">
              <a:off x="3232054" y="2539615"/>
              <a:ext cx="640237" cy="369416"/>
            </a:xfrm>
            <a:custGeom>
              <a:avLst/>
              <a:gdLst>
                <a:gd name="connsiteX0" fmla="*/ 0 w 348184"/>
                <a:gd name="connsiteY0" fmla="*/ 73883 h 369416"/>
                <a:gd name="connsiteX1" fmla="*/ 174092 w 348184"/>
                <a:gd name="connsiteY1" fmla="*/ 73883 h 369416"/>
                <a:gd name="connsiteX2" fmla="*/ 174092 w 348184"/>
                <a:gd name="connsiteY2" fmla="*/ 0 h 369416"/>
                <a:gd name="connsiteX3" fmla="*/ 348184 w 348184"/>
                <a:gd name="connsiteY3" fmla="*/ 184708 h 369416"/>
                <a:gd name="connsiteX4" fmla="*/ 174092 w 348184"/>
                <a:gd name="connsiteY4" fmla="*/ 369416 h 369416"/>
                <a:gd name="connsiteX5" fmla="*/ 174092 w 348184"/>
                <a:gd name="connsiteY5" fmla="*/ 295533 h 369416"/>
                <a:gd name="connsiteX6" fmla="*/ 0 w 348184"/>
                <a:gd name="connsiteY6" fmla="*/ 295533 h 369416"/>
                <a:gd name="connsiteX7" fmla="*/ 0 w 348184"/>
                <a:gd name="connsiteY7" fmla="*/ 73883 h 369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8184" h="369416">
                  <a:moveTo>
                    <a:pt x="0" y="73883"/>
                  </a:moveTo>
                  <a:lnTo>
                    <a:pt x="174092" y="73883"/>
                  </a:lnTo>
                  <a:lnTo>
                    <a:pt x="174092" y="0"/>
                  </a:lnTo>
                  <a:lnTo>
                    <a:pt x="348184" y="184708"/>
                  </a:lnTo>
                  <a:lnTo>
                    <a:pt x="174092" y="369416"/>
                  </a:lnTo>
                  <a:lnTo>
                    <a:pt x="174092" y="295533"/>
                  </a:lnTo>
                  <a:lnTo>
                    <a:pt x="0" y="295533"/>
                  </a:lnTo>
                  <a:lnTo>
                    <a:pt x="0" y="7388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73883" rIns="104455" bIns="73882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887860" y="1598848"/>
              <a:ext cx="2000740" cy="2286000"/>
            </a:xfrm>
            <a:custGeom>
              <a:avLst/>
              <a:gdLst>
                <a:gd name="connsiteX0" fmla="*/ 0 w 2856648"/>
                <a:gd name="connsiteY0" fmla="*/ 203375 h 2033746"/>
                <a:gd name="connsiteX1" fmla="*/ 203375 w 2856648"/>
                <a:gd name="connsiteY1" fmla="*/ 0 h 2033746"/>
                <a:gd name="connsiteX2" fmla="*/ 2653273 w 2856648"/>
                <a:gd name="connsiteY2" fmla="*/ 0 h 2033746"/>
                <a:gd name="connsiteX3" fmla="*/ 2856648 w 2856648"/>
                <a:gd name="connsiteY3" fmla="*/ 203375 h 2033746"/>
                <a:gd name="connsiteX4" fmla="*/ 2856648 w 2856648"/>
                <a:gd name="connsiteY4" fmla="*/ 1830371 h 2033746"/>
                <a:gd name="connsiteX5" fmla="*/ 2653273 w 2856648"/>
                <a:gd name="connsiteY5" fmla="*/ 2033746 h 2033746"/>
                <a:gd name="connsiteX6" fmla="*/ 203375 w 2856648"/>
                <a:gd name="connsiteY6" fmla="*/ 2033746 h 2033746"/>
                <a:gd name="connsiteX7" fmla="*/ 0 w 2856648"/>
                <a:gd name="connsiteY7" fmla="*/ 1830371 h 2033746"/>
                <a:gd name="connsiteX8" fmla="*/ 0 w 2856648"/>
                <a:gd name="connsiteY8" fmla="*/ 203375 h 203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6648" h="2033746">
                  <a:moveTo>
                    <a:pt x="0" y="203375"/>
                  </a:moveTo>
                  <a:cubicBezTo>
                    <a:pt x="0" y="91054"/>
                    <a:pt x="91054" y="0"/>
                    <a:pt x="203375" y="0"/>
                  </a:cubicBezTo>
                  <a:lnTo>
                    <a:pt x="2653273" y="0"/>
                  </a:lnTo>
                  <a:cubicBezTo>
                    <a:pt x="2765594" y="0"/>
                    <a:pt x="2856648" y="91054"/>
                    <a:pt x="2856648" y="203375"/>
                  </a:cubicBezTo>
                  <a:lnTo>
                    <a:pt x="2856648" y="1830371"/>
                  </a:lnTo>
                  <a:cubicBezTo>
                    <a:pt x="2856648" y="1942692"/>
                    <a:pt x="2765594" y="2033746"/>
                    <a:pt x="2653273" y="2033746"/>
                  </a:cubicBezTo>
                  <a:lnTo>
                    <a:pt x="203375" y="2033746"/>
                  </a:lnTo>
                  <a:cubicBezTo>
                    <a:pt x="91054" y="2033746"/>
                    <a:pt x="0" y="1942692"/>
                    <a:pt x="0" y="1830371"/>
                  </a:cubicBezTo>
                  <a:lnTo>
                    <a:pt x="0" y="203375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1486" tIns="181486" rIns="181486" bIns="181486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dirty="0">
                  <a:solidFill>
                    <a:srgbClr val="02213E"/>
                  </a:solidFill>
                </a:rPr>
                <a:t>Receive a Job Offer &amp; Complete I-983 Form</a:t>
              </a:r>
            </a:p>
          </p:txBody>
        </p:sp>
        <p:sp>
          <p:nvSpPr>
            <p:cNvPr id="12" name="Freeform 11"/>
            <p:cNvSpPr/>
            <p:nvPr/>
          </p:nvSpPr>
          <p:spPr>
            <a:xfrm rot="71100">
              <a:off x="5929742" y="2555283"/>
              <a:ext cx="640237" cy="369416"/>
            </a:xfrm>
            <a:custGeom>
              <a:avLst/>
              <a:gdLst>
                <a:gd name="connsiteX0" fmla="*/ 0 w 514329"/>
                <a:gd name="connsiteY0" fmla="*/ 73883 h 369416"/>
                <a:gd name="connsiteX1" fmla="*/ 329621 w 514329"/>
                <a:gd name="connsiteY1" fmla="*/ 73883 h 369416"/>
                <a:gd name="connsiteX2" fmla="*/ 329621 w 514329"/>
                <a:gd name="connsiteY2" fmla="*/ 0 h 369416"/>
                <a:gd name="connsiteX3" fmla="*/ 514329 w 514329"/>
                <a:gd name="connsiteY3" fmla="*/ 184708 h 369416"/>
                <a:gd name="connsiteX4" fmla="*/ 329621 w 514329"/>
                <a:gd name="connsiteY4" fmla="*/ 369416 h 369416"/>
                <a:gd name="connsiteX5" fmla="*/ 329621 w 514329"/>
                <a:gd name="connsiteY5" fmla="*/ 295533 h 369416"/>
                <a:gd name="connsiteX6" fmla="*/ 0 w 514329"/>
                <a:gd name="connsiteY6" fmla="*/ 295533 h 369416"/>
                <a:gd name="connsiteX7" fmla="*/ 0 w 514329"/>
                <a:gd name="connsiteY7" fmla="*/ 73883 h 369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4329" h="369416">
                  <a:moveTo>
                    <a:pt x="0" y="73883"/>
                  </a:moveTo>
                  <a:lnTo>
                    <a:pt x="329621" y="73883"/>
                  </a:lnTo>
                  <a:lnTo>
                    <a:pt x="329621" y="0"/>
                  </a:lnTo>
                  <a:lnTo>
                    <a:pt x="514329" y="184708"/>
                  </a:lnTo>
                  <a:lnTo>
                    <a:pt x="329621" y="369416"/>
                  </a:lnTo>
                  <a:lnTo>
                    <a:pt x="329621" y="295533"/>
                  </a:lnTo>
                  <a:lnTo>
                    <a:pt x="0" y="295533"/>
                  </a:lnTo>
                  <a:lnTo>
                    <a:pt x="0" y="7388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73882" rIns="110824" bIns="73883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6669239" y="1583999"/>
              <a:ext cx="2000740" cy="2286000"/>
            </a:xfrm>
            <a:custGeom>
              <a:avLst/>
              <a:gdLst>
                <a:gd name="connsiteX0" fmla="*/ 0 w 2757785"/>
                <a:gd name="connsiteY0" fmla="*/ 171484 h 1714838"/>
                <a:gd name="connsiteX1" fmla="*/ 171484 w 2757785"/>
                <a:gd name="connsiteY1" fmla="*/ 0 h 1714838"/>
                <a:gd name="connsiteX2" fmla="*/ 2586301 w 2757785"/>
                <a:gd name="connsiteY2" fmla="*/ 0 h 1714838"/>
                <a:gd name="connsiteX3" fmla="*/ 2757785 w 2757785"/>
                <a:gd name="connsiteY3" fmla="*/ 171484 h 1714838"/>
                <a:gd name="connsiteX4" fmla="*/ 2757785 w 2757785"/>
                <a:gd name="connsiteY4" fmla="*/ 1543354 h 1714838"/>
                <a:gd name="connsiteX5" fmla="*/ 2586301 w 2757785"/>
                <a:gd name="connsiteY5" fmla="*/ 1714838 h 1714838"/>
                <a:gd name="connsiteX6" fmla="*/ 171484 w 2757785"/>
                <a:gd name="connsiteY6" fmla="*/ 1714838 h 1714838"/>
                <a:gd name="connsiteX7" fmla="*/ 0 w 2757785"/>
                <a:gd name="connsiteY7" fmla="*/ 1543354 h 1714838"/>
                <a:gd name="connsiteX8" fmla="*/ 0 w 2757785"/>
                <a:gd name="connsiteY8" fmla="*/ 171484 h 171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7785" h="1714838">
                  <a:moveTo>
                    <a:pt x="0" y="171484"/>
                  </a:moveTo>
                  <a:cubicBezTo>
                    <a:pt x="0" y="76776"/>
                    <a:pt x="76776" y="0"/>
                    <a:pt x="171484" y="0"/>
                  </a:cubicBezTo>
                  <a:lnTo>
                    <a:pt x="2586301" y="0"/>
                  </a:lnTo>
                  <a:cubicBezTo>
                    <a:pt x="2681009" y="0"/>
                    <a:pt x="2757785" y="76776"/>
                    <a:pt x="2757785" y="171484"/>
                  </a:cubicBezTo>
                  <a:lnTo>
                    <a:pt x="2757785" y="1543354"/>
                  </a:lnTo>
                  <a:cubicBezTo>
                    <a:pt x="2757785" y="1638062"/>
                    <a:pt x="2681009" y="1714838"/>
                    <a:pt x="2586301" y="1714838"/>
                  </a:cubicBezTo>
                  <a:lnTo>
                    <a:pt x="171484" y="1714838"/>
                  </a:lnTo>
                  <a:cubicBezTo>
                    <a:pt x="76776" y="1714838"/>
                    <a:pt x="0" y="1638062"/>
                    <a:pt x="0" y="1543354"/>
                  </a:cubicBezTo>
                  <a:lnTo>
                    <a:pt x="0" y="171484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1666" tIns="141666" rIns="141666" bIns="141666" numCol="1" spcCol="1270" anchor="ctr" anchorCtr="0">
              <a:noAutofit/>
            </a:bodyPr>
            <a:lstStyle/>
            <a:p>
              <a:pPr lvl="0" algn="ctr" defTabSz="1066800">
                <a:spcBef>
                  <a:spcPct val="0"/>
                </a:spcBef>
              </a:pPr>
              <a:r>
                <a:rPr lang="en-US" sz="2800" dirty="0">
                  <a:solidFill>
                    <a:sysClr val="windowText" lastClr="000000"/>
                  </a:solidFill>
                </a:rPr>
                <a:t>Submit OPT STEM Request Form Online 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9508734" y="1573337"/>
              <a:ext cx="2000740" cy="2286000"/>
            </a:xfrm>
            <a:custGeom>
              <a:avLst/>
              <a:gdLst>
                <a:gd name="connsiteX0" fmla="*/ 0 w 2640107"/>
                <a:gd name="connsiteY0" fmla="*/ 232009 h 2320085"/>
                <a:gd name="connsiteX1" fmla="*/ 232009 w 2640107"/>
                <a:gd name="connsiteY1" fmla="*/ 0 h 2320085"/>
                <a:gd name="connsiteX2" fmla="*/ 2408099 w 2640107"/>
                <a:gd name="connsiteY2" fmla="*/ 0 h 2320085"/>
                <a:gd name="connsiteX3" fmla="*/ 2640108 w 2640107"/>
                <a:gd name="connsiteY3" fmla="*/ 232009 h 2320085"/>
                <a:gd name="connsiteX4" fmla="*/ 2640107 w 2640107"/>
                <a:gd name="connsiteY4" fmla="*/ 2088077 h 2320085"/>
                <a:gd name="connsiteX5" fmla="*/ 2408098 w 2640107"/>
                <a:gd name="connsiteY5" fmla="*/ 2320086 h 2320085"/>
                <a:gd name="connsiteX6" fmla="*/ 232009 w 2640107"/>
                <a:gd name="connsiteY6" fmla="*/ 2320085 h 2320085"/>
                <a:gd name="connsiteX7" fmla="*/ 0 w 2640107"/>
                <a:gd name="connsiteY7" fmla="*/ 2088076 h 2320085"/>
                <a:gd name="connsiteX8" fmla="*/ 0 w 2640107"/>
                <a:gd name="connsiteY8" fmla="*/ 232009 h 2320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0107" h="2320085">
                  <a:moveTo>
                    <a:pt x="0" y="232009"/>
                  </a:moveTo>
                  <a:cubicBezTo>
                    <a:pt x="0" y="103874"/>
                    <a:pt x="103874" y="0"/>
                    <a:pt x="232009" y="0"/>
                  </a:cubicBezTo>
                  <a:lnTo>
                    <a:pt x="2408099" y="0"/>
                  </a:lnTo>
                  <a:cubicBezTo>
                    <a:pt x="2536234" y="0"/>
                    <a:pt x="2640108" y="103874"/>
                    <a:pt x="2640108" y="232009"/>
                  </a:cubicBezTo>
                  <a:cubicBezTo>
                    <a:pt x="2640108" y="850698"/>
                    <a:pt x="2640107" y="1469388"/>
                    <a:pt x="2640107" y="2088077"/>
                  </a:cubicBezTo>
                  <a:cubicBezTo>
                    <a:pt x="2640107" y="2216212"/>
                    <a:pt x="2536233" y="2320086"/>
                    <a:pt x="2408098" y="2320086"/>
                  </a:cubicBezTo>
                  <a:lnTo>
                    <a:pt x="232009" y="2320085"/>
                  </a:lnTo>
                  <a:cubicBezTo>
                    <a:pt x="103874" y="2320085"/>
                    <a:pt x="0" y="2216211"/>
                    <a:pt x="0" y="2088076"/>
                  </a:cubicBezTo>
                  <a:lnTo>
                    <a:pt x="0" y="232009"/>
                  </a:lnTo>
                  <a:close/>
                </a:path>
              </a:pathLst>
            </a:cu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4633" tIns="174633" rIns="174633" bIns="174633" numCol="1" spcCol="1270" anchor="t" anchorCtr="0">
              <a:noAutofit/>
            </a:bodyPr>
            <a:lstStyle/>
            <a:p>
              <a:pPr lvl="0" algn="ctr" defTabSz="12446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2800" dirty="0">
                  <a:solidFill>
                    <a:srgbClr val="FFFFFF"/>
                  </a:solidFill>
                </a:rPr>
                <a:t>Complete </a:t>
              </a:r>
            </a:p>
            <a:p>
              <a:pPr lvl="0" algn="ctr" defTabSz="12446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2800" dirty="0">
                  <a:solidFill>
                    <a:srgbClr val="FFFFFF"/>
                  </a:solidFill>
                </a:rPr>
                <a:t>I-765 Application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9546011" y="4283641"/>
              <a:ext cx="2000739" cy="2286000"/>
            </a:xfrm>
            <a:custGeom>
              <a:avLst/>
              <a:gdLst>
                <a:gd name="connsiteX0" fmla="*/ 0 w 1489583"/>
                <a:gd name="connsiteY0" fmla="*/ 148958 h 2320085"/>
                <a:gd name="connsiteX1" fmla="*/ 148958 w 1489583"/>
                <a:gd name="connsiteY1" fmla="*/ 0 h 2320085"/>
                <a:gd name="connsiteX2" fmla="*/ 1340625 w 1489583"/>
                <a:gd name="connsiteY2" fmla="*/ 0 h 2320085"/>
                <a:gd name="connsiteX3" fmla="*/ 1489583 w 1489583"/>
                <a:gd name="connsiteY3" fmla="*/ 148958 h 2320085"/>
                <a:gd name="connsiteX4" fmla="*/ 1489583 w 1489583"/>
                <a:gd name="connsiteY4" fmla="*/ 2171127 h 2320085"/>
                <a:gd name="connsiteX5" fmla="*/ 1340625 w 1489583"/>
                <a:gd name="connsiteY5" fmla="*/ 2320085 h 2320085"/>
                <a:gd name="connsiteX6" fmla="*/ 148958 w 1489583"/>
                <a:gd name="connsiteY6" fmla="*/ 2320085 h 2320085"/>
                <a:gd name="connsiteX7" fmla="*/ 0 w 1489583"/>
                <a:gd name="connsiteY7" fmla="*/ 2171127 h 2320085"/>
                <a:gd name="connsiteX8" fmla="*/ 0 w 1489583"/>
                <a:gd name="connsiteY8" fmla="*/ 148958 h 2320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9583" h="2320085">
                  <a:moveTo>
                    <a:pt x="0" y="148958"/>
                  </a:moveTo>
                  <a:cubicBezTo>
                    <a:pt x="0" y="66691"/>
                    <a:pt x="66691" y="0"/>
                    <a:pt x="148958" y="0"/>
                  </a:cubicBezTo>
                  <a:lnTo>
                    <a:pt x="1340625" y="0"/>
                  </a:lnTo>
                  <a:cubicBezTo>
                    <a:pt x="1422892" y="0"/>
                    <a:pt x="1489583" y="66691"/>
                    <a:pt x="1489583" y="148958"/>
                  </a:cubicBezTo>
                  <a:lnTo>
                    <a:pt x="1489583" y="2171127"/>
                  </a:lnTo>
                  <a:cubicBezTo>
                    <a:pt x="1489583" y="2253394"/>
                    <a:pt x="1422892" y="2320085"/>
                    <a:pt x="1340625" y="2320085"/>
                  </a:cubicBezTo>
                  <a:lnTo>
                    <a:pt x="148958" y="2320085"/>
                  </a:lnTo>
                  <a:cubicBezTo>
                    <a:pt x="66691" y="2320085"/>
                    <a:pt x="0" y="2253394"/>
                    <a:pt x="0" y="2171127"/>
                  </a:cubicBezTo>
                  <a:lnTo>
                    <a:pt x="0" y="148958"/>
                  </a:lnTo>
                  <a:close/>
                </a:path>
              </a:pathLst>
            </a:custGeom>
            <a:solidFill>
              <a:srgbClr val="FFCC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5548" tIns="165548" rIns="165548" bIns="165548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dirty="0">
                  <a:solidFill>
                    <a:srgbClr val="02213E"/>
                  </a:solidFill>
                </a:rPr>
                <a:t>Receive Approval from PDSO &amp; New Signed I-20</a:t>
              </a:r>
            </a:p>
          </p:txBody>
        </p:sp>
        <p:sp>
          <p:nvSpPr>
            <p:cNvPr id="18" name="Freeform 17"/>
            <p:cNvSpPr/>
            <p:nvPr/>
          </p:nvSpPr>
          <p:spPr>
            <a:xfrm rot="21387369">
              <a:off x="9302670" y="5241932"/>
              <a:ext cx="348852" cy="369417"/>
            </a:xfrm>
            <a:custGeom>
              <a:avLst/>
              <a:gdLst>
                <a:gd name="connsiteX0" fmla="*/ 0 w 348851"/>
                <a:gd name="connsiteY0" fmla="*/ 73883 h 369416"/>
                <a:gd name="connsiteX1" fmla="*/ 174426 w 348851"/>
                <a:gd name="connsiteY1" fmla="*/ 73883 h 369416"/>
                <a:gd name="connsiteX2" fmla="*/ 174426 w 348851"/>
                <a:gd name="connsiteY2" fmla="*/ 0 h 369416"/>
                <a:gd name="connsiteX3" fmla="*/ 348851 w 348851"/>
                <a:gd name="connsiteY3" fmla="*/ 184708 h 369416"/>
                <a:gd name="connsiteX4" fmla="*/ 174426 w 348851"/>
                <a:gd name="connsiteY4" fmla="*/ 369416 h 369416"/>
                <a:gd name="connsiteX5" fmla="*/ 174426 w 348851"/>
                <a:gd name="connsiteY5" fmla="*/ 295533 h 369416"/>
                <a:gd name="connsiteX6" fmla="*/ 0 w 348851"/>
                <a:gd name="connsiteY6" fmla="*/ 295533 h 369416"/>
                <a:gd name="connsiteX7" fmla="*/ 0 w 348851"/>
                <a:gd name="connsiteY7" fmla="*/ 73883 h 369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8851" h="369416">
                  <a:moveTo>
                    <a:pt x="348851" y="295533"/>
                  </a:moveTo>
                  <a:lnTo>
                    <a:pt x="174425" y="295533"/>
                  </a:lnTo>
                  <a:lnTo>
                    <a:pt x="174425" y="369416"/>
                  </a:lnTo>
                  <a:lnTo>
                    <a:pt x="0" y="184708"/>
                  </a:lnTo>
                  <a:lnTo>
                    <a:pt x="174425" y="0"/>
                  </a:lnTo>
                  <a:lnTo>
                    <a:pt x="174425" y="73883"/>
                  </a:lnTo>
                  <a:lnTo>
                    <a:pt x="348851" y="73883"/>
                  </a:lnTo>
                  <a:lnTo>
                    <a:pt x="348851" y="29553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4654" tIns="73884" rIns="1" bIns="7388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/>
            </a:p>
          </p:txBody>
        </p:sp>
        <p:sp>
          <p:nvSpPr>
            <p:cNvPr id="16" name="Freeform 15"/>
            <p:cNvSpPr/>
            <p:nvPr/>
          </p:nvSpPr>
          <p:spPr>
            <a:xfrm rot="18136548">
              <a:off x="10762402" y="3918565"/>
              <a:ext cx="675846" cy="323318"/>
            </a:xfrm>
            <a:custGeom>
              <a:avLst/>
              <a:gdLst>
                <a:gd name="connsiteX0" fmla="*/ 0 w 591509"/>
                <a:gd name="connsiteY0" fmla="*/ 73883 h 369416"/>
                <a:gd name="connsiteX1" fmla="*/ 406801 w 591509"/>
                <a:gd name="connsiteY1" fmla="*/ 73883 h 369416"/>
                <a:gd name="connsiteX2" fmla="*/ 406801 w 591509"/>
                <a:gd name="connsiteY2" fmla="*/ 0 h 369416"/>
                <a:gd name="connsiteX3" fmla="*/ 591509 w 591509"/>
                <a:gd name="connsiteY3" fmla="*/ 184708 h 369416"/>
                <a:gd name="connsiteX4" fmla="*/ 406801 w 591509"/>
                <a:gd name="connsiteY4" fmla="*/ 369416 h 369416"/>
                <a:gd name="connsiteX5" fmla="*/ 406801 w 591509"/>
                <a:gd name="connsiteY5" fmla="*/ 295533 h 369416"/>
                <a:gd name="connsiteX6" fmla="*/ 0 w 591509"/>
                <a:gd name="connsiteY6" fmla="*/ 295533 h 369416"/>
                <a:gd name="connsiteX7" fmla="*/ 0 w 591509"/>
                <a:gd name="connsiteY7" fmla="*/ 73883 h 369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1509" h="369416">
                  <a:moveTo>
                    <a:pt x="591509" y="295533"/>
                  </a:moveTo>
                  <a:lnTo>
                    <a:pt x="184708" y="295533"/>
                  </a:lnTo>
                  <a:lnTo>
                    <a:pt x="184708" y="369416"/>
                  </a:lnTo>
                  <a:lnTo>
                    <a:pt x="0" y="184708"/>
                  </a:lnTo>
                  <a:lnTo>
                    <a:pt x="184708" y="0"/>
                  </a:lnTo>
                  <a:lnTo>
                    <a:pt x="184708" y="73883"/>
                  </a:lnTo>
                  <a:lnTo>
                    <a:pt x="591509" y="73883"/>
                  </a:lnTo>
                  <a:lnTo>
                    <a:pt x="591509" y="29553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0824" tIns="73882" rIns="1" bIns="73883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5470214" y="4319811"/>
              <a:ext cx="3857511" cy="2286000"/>
            </a:xfrm>
            <a:custGeom>
              <a:avLst/>
              <a:gdLst>
                <a:gd name="connsiteX0" fmla="*/ 0 w 1489583"/>
                <a:gd name="connsiteY0" fmla="*/ 148958 h 2320085"/>
                <a:gd name="connsiteX1" fmla="*/ 148958 w 1489583"/>
                <a:gd name="connsiteY1" fmla="*/ 0 h 2320085"/>
                <a:gd name="connsiteX2" fmla="*/ 1340625 w 1489583"/>
                <a:gd name="connsiteY2" fmla="*/ 0 h 2320085"/>
                <a:gd name="connsiteX3" fmla="*/ 1489583 w 1489583"/>
                <a:gd name="connsiteY3" fmla="*/ 148958 h 2320085"/>
                <a:gd name="connsiteX4" fmla="*/ 1489583 w 1489583"/>
                <a:gd name="connsiteY4" fmla="*/ 2171127 h 2320085"/>
                <a:gd name="connsiteX5" fmla="*/ 1340625 w 1489583"/>
                <a:gd name="connsiteY5" fmla="*/ 2320085 h 2320085"/>
                <a:gd name="connsiteX6" fmla="*/ 148958 w 1489583"/>
                <a:gd name="connsiteY6" fmla="*/ 2320085 h 2320085"/>
                <a:gd name="connsiteX7" fmla="*/ 0 w 1489583"/>
                <a:gd name="connsiteY7" fmla="*/ 2171127 h 2320085"/>
                <a:gd name="connsiteX8" fmla="*/ 0 w 1489583"/>
                <a:gd name="connsiteY8" fmla="*/ 148958 h 2320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9583" h="2320085">
                  <a:moveTo>
                    <a:pt x="0" y="148958"/>
                  </a:moveTo>
                  <a:cubicBezTo>
                    <a:pt x="0" y="66691"/>
                    <a:pt x="66691" y="0"/>
                    <a:pt x="148958" y="0"/>
                  </a:cubicBezTo>
                  <a:lnTo>
                    <a:pt x="1340625" y="0"/>
                  </a:lnTo>
                  <a:cubicBezTo>
                    <a:pt x="1422892" y="0"/>
                    <a:pt x="1489583" y="66691"/>
                    <a:pt x="1489583" y="148958"/>
                  </a:cubicBezTo>
                  <a:lnTo>
                    <a:pt x="1489583" y="2171127"/>
                  </a:lnTo>
                  <a:cubicBezTo>
                    <a:pt x="1489583" y="2253394"/>
                    <a:pt x="1422892" y="2320085"/>
                    <a:pt x="1340625" y="2320085"/>
                  </a:cubicBezTo>
                  <a:lnTo>
                    <a:pt x="148958" y="2320085"/>
                  </a:lnTo>
                  <a:cubicBezTo>
                    <a:pt x="66691" y="2320085"/>
                    <a:pt x="0" y="2253394"/>
                    <a:pt x="0" y="2171127"/>
                  </a:cubicBezTo>
                  <a:lnTo>
                    <a:pt x="0" y="148958"/>
                  </a:lnTo>
                  <a:close/>
                </a:path>
              </a:pathLst>
            </a:custGeom>
            <a:solidFill>
              <a:srgbClr val="FFD14E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5548" tIns="165548" rIns="165548" bIns="165548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 dirty="0">
                <a:solidFill>
                  <a:srgbClr val="02213E"/>
                </a:solidFill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3325507" y="4283639"/>
              <a:ext cx="2000739" cy="2286000"/>
            </a:xfrm>
            <a:custGeom>
              <a:avLst/>
              <a:gdLst>
                <a:gd name="connsiteX0" fmla="*/ 0 w 1489583"/>
                <a:gd name="connsiteY0" fmla="*/ 148958 h 2320085"/>
                <a:gd name="connsiteX1" fmla="*/ 148958 w 1489583"/>
                <a:gd name="connsiteY1" fmla="*/ 0 h 2320085"/>
                <a:gd name="connsiteX2" fmla="*/ 1340625 w 1489583"/>
                <a:gd name="connsiteY2" fmla="*/ 0 h 2320085"/>
                <a:gd name="connsiteX3" fmla="*/ 1489583 w 1489583"/>
                <a:gd name="connsiteY3" fmla="*/ 148958 h 2320085"/>
                <a:gd name="connsiteX4" fmla="*/ 1489583 w 1489583"/>
                <a:gd name="connsiteY4" fmla="*/ 2171127 h 2320085"/>
                <a:gd name="connsiteX5" fmla="*/ 1340625 w 1489583"/>
                <a:gd name="connsiteY5" fmla="*/ 2320085 h 2320085"/>
                <a:gd name="connsiteX6" fmla="*/ 148958 w 1489583"/>
                <a:gd name="connsiteY6" fmla="*/ 2320085 h 2320085"/>
                <a:gd name="connsiteX7" fmla="*/ 0 w 1489583"/>
                <a:gd name="connsiteY7" fmla="*/ 2171127 h 2320085"/>
                <a:gd name="connsiteX8" fmla="*/ 0 w 1489583"/>
                <a:gd name="connsiteY8" fmla="*/ 148958 h 2320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9583" h="2320085">
                  <a:moveTo>
                    <a:pt x="0" y="148958"/>
                  </a:moveTo>
                  <a:cubicBezTo>
                    <a:pt x="0" y="66691"/>
                    <a:pt x="66691" y="0"/>
                    <a:pt x="148958" y="0"/>
                  </a:cubicBezTo>
                  <a:lnTo>
                    <a:pt x="1340625" y="0"/>
                  </a:lnTo>
                  <a:cubicBezTo>
                    <a:pt x="1422892" y="0"/>
                    <a:pt x="1489583" y="66691"/>
                    <a:pt x="1489583" y="148958"/>
                  </a:cubicBezTo>
                  <a:lnTo>
                    <a:pt x="1489583" y="2171127"/>
                  </a:lnTo>
                  <a:cubicBezTo>
                    <a:pt x="1489583" y="2253394"/>
                    <a:pt x="1422892" y="2320085"/>
                    <a:pt x="1340625" y="2320085"/>
                  </a:cubicBezTo>
                  <a:lnTo>
                    <a:pt x="148958" y="2320085"/>
                  </a:lnTo>
                  <a:cubicBezTo>
                    <a:pt x="66691" y="2320085"/>
                    <a:pt x="0" y="2253394"/>
                    <a:pt x="0" y="2171127"/>
                  </a:cubicBezTo>
                  <a:lnTo>
                    <a:pt x="0" y="148958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5548" tIns="165548" rIns="165548" bIns="165548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>
                  <a:solidFill>
                    <a:srgbClr val="02213E"/>
                  </a:solidFill>
                </a:rPr>
                <a:t>Work </a:t>
              </a:r>
              <a:r>
                <a:rPr lang="en-US" sz="2400" kern="1200" dirty="0" smtClean="0">
                  <a:solidFill>
                    <a:srgbClr val="02213E"/>
                  </a:solidFill>
                </a:rPr>
                <a:t>through</a:t>
              </a:r>
              <a:r>
                <a:rPr lang="en-US" sz="3200" kern="1200" dirty="0" smtClean="0">
                  <a:solidFill>
                    <a:srgbClr val="02213E"/>
                  </a:solidFill>
                </a:rPr>
                <a:t> OPT &amp; </a:t>
              </a:r>
              <a:r>
                <a:rPr lang="en-US" sz="2400" kern="1200" dirty="0" smtClean="0">
                  <a:solidFill>
                    <a:srgbClr val="02213E"/>
                  </a:solidFill>
                </a:rPr>
                <a:t>Maintain</a:t>
              </a:r>
              <a:r>
                <a:rPr lang="en-US" sz="3200" kern="1200" dirty="0" smtClean="0">
                  <a:solidFill>
                    <a:srgbClr val="02213E"/>
                  </a:solidFill>
                </a:rPr>
                <a:t> Status</a:t>
              </a:r>
              <a:endParaRPr lang="en-US" sz="3200" kern="1200" dirty="0">
                <a:solidFill>
                  <a:srgbClr val="02213E"/>
                </a:solidFill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5277219" y="5189738"/>
              <a:ext cx="315792" cy="369417"/>
            </a:xfrm>
            <a:custGeom>
              <a:avLst/>
              <a:gdLst>
                <a:gd name="connsiteX0" fmla="*/ 0 w 315791"/>
                <a:gd name="connsiteY0" fmla="*/ 73883 h 369416"/>
                <a:gd name="connsiteX1" fmla="*/ 157896 w 315791"/>
                <a:gd name="connsiteY1" fmla="*/ 73883 h 369416"/>
                <a:gd name="connsiteX2" fmla="*/ 157896 w 315791"/>
                <a:gd name="connsiteY2" fmla="*/ 0 h 369416"/>
                <a:gd name="connsiteX3" fmla="*/ 315791 w 315791"/>
                <a:gd name="connsiteY3" fmla="*/ 184708 h 369416"/>
                <a:gd name="connsiteX4" fmla="*/ 157896 w 315791"/>
                <a:gd name="connsiteY4" fmla="*/ 369416 h 369416"/>
                <a:gd name="connsiteX5" fmla="*/ 157896 w 315791"/>
                <a:gd name="connsiteY5" fmla="*/ 295533 h 369416"/>
                <a:gd name="connsiteX6" fmla="*/ 0 w 315791"/>
                <a:gd name="connsiteY6" fmla="*/ 295533 h 369416"/>
                <a:gd name="connsiteX7" fmla="*/ 0 w 315791"/>
                <a:gd name="connsiteY7" fmla="*/ 73883 h 369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791" h="369416">
                  <a:moveTo>
                    <a:pt x="315791" y="295533"/>
                  </a:moveTo>
                  <a:lnTo>
                    <a:pt x="157895" y="295533"/>
                  </a:lnTo>
                  <a:lnTo>
                    <a:pt x="157895" y="369416"/>
                  </a:lnTo>
                  <a:lnTo>
                    <a:pt x="0" y="184708"/>
                  </a:lnTo>
                  <a:lnTo>
                    <a:pt x="157895" y="0"/>
                  </a:lnTo>
                  <a:lnTo>
                    <a:pt x="157895" y="73883"/>
                  </a:lnTo>
                  <a:lnTo>
                    <a:pt x="315791" y="73883"/>
                  </a:lnTo>
                  <a:lnTo>
                    <a:pt x="315791" y="29553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737" tIns="73884" rIns="1" bIns="73883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0" y="6134623"/>
            <a:ext cx="762000" cy="723377"/>
            <a:chOff x="0" y="6134623"/>
            <a:chExt cx="762000" cy="723377"/>
          </a:xfrm>
        </p:grpSpPr>
        <p:sp>
          <p:nvSpPr>
            <p:cNvPr id="5" name="Oval 4"/>
            <p:cNvSpPr/>
            <p:nvPr/>
          </p:nvSpPr>
          <p:spPr>
            <a:xfrm>
              <a:off x="76200" y="6172199"/>
              <a:ext cx="608012" cy="618602"/>
            </a:xfrm>
            <a:prstGeom prst="ellipse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4623"/>
              <a:ext cx="762000" cy="723377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10496720" y="3235228"/>
            <a:ext cx="838200" cy="381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$410</a:t>
            </a:r>
            <a:endParaRPr lang="en-US" sz="2400" dirty="0"/>
          </a:p>
        </p:txBody>
      </p:sp>
      <p:pic>
        <p:nvPicPr>
          <p:cNvPr id="1026" name="Picture 2" descr="Image result for ead car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31"/>
          <a:stretch/>
        </p:blipFill>
        <p:spPr bwMode="auto">
          <a:xfrm>
            <a:off x="5256212" y="4572175"/>
            <a:ext cx="26670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7813850" y="4419600"/>
            <a:ext cx="186196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solidFill>
                  <a:srgbClr val="02213E"/>
                </a:solidFill>
              </a:rPr>
              <a:t>Receive Approval from USCIS- EAD Card</a:t>
            </a:r>
            <a:endParaRPr lang="en-US" sz="2800" dirty="0">
              <a:solidFill>
                <a:srgbClr val="02213E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50812" y="4267200"/>
            <a:ext cx="2286000" cy="2286000"/>
            <a:chOff x="10566397" y="0"/>
            <a:chExt cx="1588331" cy="3052500"/>
          </a:xfrm>
        </p:grpSpPr>
        <p:sp>
          <p:nvSpPr>
            <p:cNvPr id="27" name="Rounded Rectangle 26"/>
            <p:cNvSpPr/>
            <p:nvPr/>
          </p:nvSpPr>
          <p:spPr>
            <a:xfrm>
              <a:off x="10566397" y="0"/>
              <a:ext cx="1588331" cy="3052500"/>
            </a:xfrm>
            <a:prstGeom prst="roundRect">
              <a:avLst>
                <a:gd name="adj" fmla="val 10000"/>
              </a:avLst>
            </a:prstGeom>
            <a:solidFill>
              <a:srgbClr val="FFFF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4"/>
            <p:cNvSpPr txBox="1"/>
            <p:nvPr/>
          </p:nvSpPr>
          <p:spPr>
            <a:xfrm>
              <a:off x="10612918" y="46521"/>
              <a:ext cx="1495289" cy="29594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>
                  <a:solidFill>
                    <a:srgbClr val="02213E"/>
                  </a:solidFill>
                </a:rPr>
                <a:t>Submit Evaluations Every 6 Months to PDSO</a:t>
              </a:r>
              <a:endParaRPr lang="en-US" sz="2800" kern="1200" dirty="0">
                <a:solidFill>
                  <a:srgbClr val="02213E"/>
                </a:solidFill>
              </a:endParaRPr>
            </a:p>
          </p:txBody>
        </p:sp>
      </p:grpSp>
      <p:sp>
        <p:nvSpPr>
          <p:cNvPr id="30" name="Freeform 29"/>
          <p:cNvSpPr/>
          <p:nvPr/>
        </p:nvSpPr>
        <p:spPr>
          <a:xfrm>
            <a:off x="2360300" y="5235386"/>
            <a:ext cx="360817" cy="369417"/>
          </a:xfrm>
          <a:custGeom>
            <a:avLst/>
            <a:gdLst>
              <a:gd name="connsiteX0" fmla="*/ 0 w 315791"/>
              <a:gd name="connsiteY0" fmla="*/ 73883 h 369416"/>
              <a:gd name="connsiteX1" fmla="*/ 157896 w 315791"/>
              <a:gd name="connsiteY1" fmla="*/ 73883 h 369416"/>
              <a:gd name="connsiteX2" fmla="*/ 157896 w 315791"/>
              <a:gd name="connsiteY2" fmla="*/ 0 h 369416"/>
              <a:gd name="connsiteX3" fmla="*/ 315791 w 315791"/>
              <a:gd name="connsiteY3" fmla="*/ 184708 h 369416"/>
              <a:gd name="connsiteX4" fmla="*/ 157896 w 315791"/>
              <a:gd name="connsiteY4" fmla="*/ 369416 h 369416"/>
              <a:gd name="connsiteX5" fmla="*/ 157896 w 315791"/>
              <a:gd name="connsiteY5" fmla="*/ 295533 h 369416"/>
              <a:gd name="connsiteX6" fmla="*/ 0 w 315791"/>
              <a:gd name="connsiteY6" fmla="*/ 295533 h 369416"/>
              <a:gd name="connsiteX7" fmla="*/ 0 w 315791"/>
              <a:gd name="connsiteY7" fmla="*/ 73883 h 369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791" h="369416">
                <a:moveTo>
                  <a:pt x="315791" y="295533"/>
                </a:moveTo>
                <a:lnTo>
                  <a:pt x="157895" y="295533"/>
                </a:lnTo>
                <a:lnTo>
                  <a:pt x="157895" y="369416"/>
                </a:lnTo>
                <a:lnTo>
                  <a:pt x="0" y="184708"/>
                </a:lnTo>
                <a:lnTo>
                  <a:pt x="157895" y="0"/>
                </a:lnTo>
                <a:lnTo>
                  <a:pt x="157895" y="73883"/>
                </a:lnTo>
                <a:lnTo>
                  <a:pt x="315791" y="73883"/>
                </a:lnTo>
                <a:lnTo>
                  <a:pt x="315791" y="295533"/>
                </a:lnTo>
                <a:close/>
              </a:path>
            </a:pathLst>
          </a:custGeom>
          <a:solidFill>
            <a:srgbClr val="00206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4737" tIns="73884" rIns="1" bIns="73883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kern="1200"/>
          </a:p>
        </p:txBody>
      </p:sp>
      <p:sp>
        <p:nvSpPr>
          <p:cNvPr id="31" name="Freeform 30"/>
          <p:cNvSpPr/>
          <p:nvPr/>
        </p:nvSpPr>
        <p:spPr>
          <a:xfrm rot="71100">
            <a:off x="8885298" y="2585262"/>
            <a:ext cx="731520" cy="369416"/>
          </a:xfrm>
          <a:custGeom>
            <a:avLst/>
            <a:gdLst>
              <a:gd name="connsiteX0" fmla="*/ 0 w 514329"/>
              <a:gd name="connsiteY0" fmla="*/ 73883 h 369416"/>
              <a:gd name="connsiteX1" fmla="*/ 329621 w 514329"/>
              <a:gd name="connsiteY1" fmla="*/ 73883 h 369416"/>
              <a:gd name="connsiteX2" fmla="*/ 329621 w 514329"/>
              <a:gd name="connsiteY2" fmla="*/ 0 h 369416"/>
              <a:gd name="connsiteX3" fmla="*/ 514329 w 514329"/>
              <a:gd name="connsiteY3" fmla="*/ 184708 h 369416"/>
              <a:gd name="connsiteX4" fmla="*/ 329621 w 514329"/>
              <a:gd name="connsiteY4" fmla="*/ 369416 h 369416"/>
              <a:gd name="connsiteX5" fmla="*/ 329621 w 514329"/>
              <a:gd name="connsiteY5" fmla="*/ 295533 h 369416"/>
              <a:gd name="connsiteX6" fmla="*/ 0 w 514329"/>
              <a:gd name="connsiteY6" fmla="*/ 295533 h 369416"/>
              <a:gd name="connsiteX7" fmla="*/ 0 w 514329"/>
              <a:gd name="connsiteY7" fmla="*/ 73883 h 369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4329" h="369416">
                <a:moveTo>
                  <a:pt x="0" y="73883"/>
                </a:moveTo>
                <a:lnTo>
                  <a:pt x="329621" y="73883"/>
                </a:lnTo>
                <a:lnTo>
                  <a:pt x="329621" y="0"/>
                </a:lnTo>
                <a:lnTo>
                  <a:pt x="514329" y="184708"/>
                </a:lnTo>
                <a:lnTo>
                  <a:pt x="329621" y="369416"/>
                </a:lnTo>
                <a:lnTo>
                  <a:pt x="329621" y="295533"/>
                </a:lnTo>
                <a:lnTo>
                  <a:pt x="0" y="295533"/>
                </a:lnTo>
                <a:lnTo>
                  <a:pt x="0" y="73883"/>
                </a:lnTo>
                <a:close/>
              </a:path>
            </a:pathLst>
          </a:custGeom>
          <a:solidFill>
            <a:srgbClr val="00B05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3882" rIns="110824" bIns="73883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</p:spTree>
    <p:extLst>
      <p:ext uri="{BB962C8B-B14F-4D97-AF65-F5344CB8AC3E}">
        <p14:creationId xmlns:p14="http://schemas.microsoft.com/office/powerpoint/2010/main" val="187956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012" y="152400"/>
            <a:ext cx="8810625" cy="659525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9218612" y="5410200"/>
            <a:ext cx="1676400" cy="381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5" name="Group 4"/>
          <p:cNvGrpSpPr/>
          <p:nvPr/>
        </p:nvGrpSpPr>
        <p:grpSpPr>
          <a:xfrm>
            <a:off x="0" y="6134623"/>
            <a:ext cx="762000" cy="723377"/>
            <a:chOff x="0" y="6134623"/>
            <a:chExt cx="762000" cy="723377"/>
          </a:xfrm>
        </p:grpSpPr>
        <p:sp>
          <p:nvSpPr>
            <p:cNvPr id="6" name="Oval 5"/>
            <p:cNvSpPr/>
            <p:nvPr/>
          </p:nvSpPr>
          <p:spPr>
            <a:xfrm>
              <a:off x="76200" y="6172199"/>
              <a:ext cx="608012" cy="618602"/>
            </a:xfrm>
            <a:prstGeom prst="ellipse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4623"/>
              <a:ext cx="762000" cy="723377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76200" y="2495922"/>
            <a:ext cx="328808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u="sng" dirty="0">
                <a:solidFill>
                  <a:srgbClr val="002060"/>
                </a:solidFill>
              </a:rPr>
              <a:t>www.oit.edu</a:t>
            </a:r>
            <a:r>
              <a:rPr lang="en-US" sz="2800" u="sng" dirty="0" smtClean="0">
                <a:solidFill>
                  <a:srgbClr val="002060"/>
                </a:solidFill>
              </a:rPr>
              <a:t>/</a:t>
            </a:r>
          </a:p>
          <a:p>
            <a:r>
              <a:rPr lang="en-US" sz="2800" u="sng" dirty="0" err="1" smtClean="0">
                <a:solidFill>
                  <a:srgbClr val="002060"/>
                </a:solidFill>
              </a:rPr>
              <a:t>InternationalStudents</a:t>
            </a:r>
            <a:endParaRPr lang="en-US" sz="2800" u="sng" dirty="0">
              <a:solidFill>
                <a:srgbClr val="00206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8072542">
            <a:off x="9990931" y="3649989"/>
            <a:ext cx="4189412" cy="762000"/>
          </a:xfrm>
          <a:prstGeom prst="rightArrow">
            <a:avLst/>
          </a:prstGeom>
          <a:solidFill>
            <a:srgbClr val="FFD14E"/>
          </a:solidFill>
          <a:ln>
            <a:solidFill>
              <a:srgbClr val="02213E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98068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6134623"/>
            <a:ext cx="762000" cy="723377"/>
            <a:chOff x="0" y="6134623"/>
            <a:chExt cx="762000" cy="723377"/>
          </a:xfrm>
        </p:grpSpPr>
        <p:sp>
          <p:nvSpPr>
            <p:cNvPr id="5" name="Oval 4"/>
            <p:cNvSpPr/>
            <p:nvPr/>
          </p:nvSpPr>
          <p:spPr>
            <a:xfrm>
              <a:off x="76200" y="6172199"/>
              <a:ext cx="608012" cy="618602"/>
            </a:xfrm>
            <a:prstGeom prst="ellipse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4623"/>
              <a:ext cx="762000" cy="723377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3832" y="76199"/>
            <a:ext cx="9120855" cy="669893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8075611" y="5121441"/>
            <a:ext cx="4029075" cy="2133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ight Arrow 8"/>
          <p:cNvSpPr/>
          <p:nvPr/>
        </p:nvSpPr>
        <p:spPr>
          <a:xfrm rot="1915745">
            <a:off x="1542625" y="3518371"/>
            <a:ext cx="7432893" cy="762000"/>
          </a:xfrm>
          <a:prstGeom prst="rightArrow">
            <a:avLst/>
          </a:prstGeom>
          <a:solidFill>
            <a:srgbClr val="FFD14E"/>
          </a:solidFill>
          <a:ln>
            <a:solidFill>
              <a:srgbClr val="02213E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200633" y="1195418"/>
            <a:ext cx="26816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u="sng" dirty="0">
                <a:solidFill>
                  <a:srgbClr val="002060"/>
                </a:solidFill>
              </a:rPr>
              <a:t>www.oit.edu</a:t>
            </a:r>
            <a:r>
              <a:rPr lang="en-US" sz="3600" u="sng" dirty="0" smtClean="0">
                <a:solidFill>
                  <a:srgbClr val="002060"/>
                </a:solidFill>
              </a:rPr>
              <a:t>/</a:t>
            </a:r>
          </a:p>
          <a:p>
            <a:r>
              <a:rPr lang="en-US" sz="3600" u="sng" dirty="0" err="1" smtClean="0">
                <a:solidFill>
                  <a:srgbClr val="002060"/>
                </a:solidFill>
              </a:rPr>
              <a:t>ISSforms</a:t>
            </a:r>
            <a:endParaRPr lang="en-US" sz="3600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29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6134623"/>
            <a:ext cx="762000" cy="723377"/>
            <a:chOff x="0" y="6134623"/>
            <a:chExt cx="762000" cy="723377"/>
          </a:xfrm>
        </p:grpSpPr>
        <p:sp>
          <p:nvSpPr>
            <p:cNvPr id="11" name="Oval 10"/>
            <p:cNvSpPr/>
            <p:nvPr/>
          </p:nvSpPr>
          <p:spPr>
            <a:xfrm>
              <a:off x="76200" y="6172199"/>
              <a:ext cx="608012" cy="618602"/>
            </a:xfrm>
            <a:prstGeom prst="ellipse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4623"/>
              <a:ext cx="762000" cy="723377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5711824" y="381000"/>
            <a:ext cx="62198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 smtClean="0">
                <a:solidFill>
                  <a:srgbClr val="002060"/>
                </a:solidFill>
              </a:rPr>
              <a:t>Check the requirements of each ISS Form </a:t>
            </a:r>
            <a:r>
              <a:rPr lang="en-US" sz="2800" i="1" dirty="0" smtClean="0">
                <a:solidFill>
                  <a:srgbClr val="002060"/>
                </a:solidFill>
              </a:rPr>
              <a:t>prior</a:t>
            </a:r>
            <a:r>
              <a:rPr lang="en-US" sz="2800" dirty="0" smtClean="0">
                <a:solidFill>
                  <a:srgbClr val="002060"/>
                </a:solidFill>
              </a:rPr>
              <a:t> to filling it out.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2447"/>
          <a:stretch/>
        </p:blipFill>
        <p:spPr>
          <a:xfrm>
            <a:off x="187550" y="170834"/>
            <a:ext cx="5486400" cy="59637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212" y="1623262"/>
            <a:ext cx="5915025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40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12" y="3248286"/>
            <a:ext cx="6324600" cy="324802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0" y="6134623"/>
            <a:ext cx="762000" cy="723377"/>
            <a:chOff x="0" y="6134623"/>
            <a:chExt cx="762000" cy="723377"/>
          </a:xfrm>
        </p:grpSpPr>
        <p:sp>
          <p:nvSpPr>
            <p:cNvPr id="11" name="Oval 10"/>
            <p:cNvSpPr/>
            <p:nvPr/>
          </p:nvSpPr>
          <p:spPr>
            <a:xfrm>
              <a:off x="76200" y="6172199"/>
              <a:ext cx="608012" cy="618602"/>
            </a:xfrm>
            <a:prstGeom prst="ellipse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4623"/>
              <a:ext cx="762000" cy="723377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6551612" y="1371601"/>
            <a:ext cx="54046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 smtClean="0">
                <a:solidFill>
                  <a:srgbClr val="002060"/>
                </a:solidFill>
              </a:rPr>
              <a:t>The form is NOT complete until you get to the confirmation screen.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226925"/>
            <a:ext cx="5410200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12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2612" y="152401"/>
            <a:ext cx="8924925" cy="650608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789612" y="1752600"/>
            <a:ext cx="2209800" cy="2133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Right Arrow 3"/>
          <p:cNvSpPr/>
          <p:nvPr/>
        </p:nvSpPr>
        <p:spPr>
          <a:xfrm rot="19909377">
            <a:off x="2426672" y="3404856"/>
            <a:ext cx="3846806" cy="762000"/>
          </a:xfrm>
          <a:prstGeom prst="rightArrow">
            <a:avLst/>
          </a:prstGeom>
          <a:solidFill>
            <a:srgbClr val="FFD14E"/>
          </a:solidFill>
          <a:ln>
            <a:solidFill>
              <a:srgbClr val="02213E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147" y="3804633"/>
            <a:ext cx="42672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002060"/>
                </a:solidFill>
              </a:rPr>
              <a:t>Additional Resources</a:t>
            </a:r>
            <a:endParaRPr lang="en-US" sz="3600" dirty="0">
              <a:solidFill>
                <a:srgbClr val="00206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6134623"/>
            <a:ext cx="762000" cy="723377"/>
            <a:chOff x="0" y="6134623"/>
            <a:chExt cx="762000" cy="723377"/>
          </a:xfrm>
        </p:grpSpPr>
        <p:sp>
          <p:nvSpPr>
            <p:cNvPr id="7" name="Oval 6"/>
            <p:cNvSpPr/>
            <p:nvPr/>
          </p:nvSpPr>
          <p:spPr>
            <a:xfrm>
              <a:off x="76200" y="6172199"/>
              <a:ext cx="608012" cy="618602"/>
            </a:xfrm>
            <a:prstGeom prst="ellipse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4623"/>
              <a:ext cx="762000" cy="7233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21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9662" y="609600"/>
            <a:ext cx="12188825" cy="2819400"/>
          </a:xfrm>
        </p:spPr>
        <p:txBody>
          <a:bodyPr anchor="ctr">
            <a:normAutofit/>
          </a:bodyPr>
          <a:lstStyle/>
          <a:p>
            <a:pPr algn="ctr"/>
            <a:r>
              <a:rPr lang="en-US" sz="8000" b="1" dirty="0" smtClean="0">
                <a:solidFill>
                  <a:srgbClr val="002060"/>
                </a:solidFill>
              </a:rPr>
              <a:t>Questions?</a:t>
            </a:r>
            <a:endParaRPr lang="en-US" sz="8000" b="1" dirty="0">
              <a:solidFill>
                <a:srgbClr val="00206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6134623"/>
            <a:ext cx="762000" cy="723377"/>
            <a:chOff x="0" y="6134623"/>
            <a:chExt cx="762000" cy="723377"/>
          </a:xfrm>
        </p:grpSpPr>
        <p:sp>
          <p:nvSpPr>
            <p:cNvPr id="8" name="Oval 7"/>
            <p:cNvSpPr/>
            <p:nvPr/>
          </p:nvSpPr>
          <p:spPr>
            <a:xfrm>
              <a:off x="76200" y="6172199"/>
              <a:ext cx="608012" cy="618602"/>
            </a:xfrm>
            <a:prstGeom prst="ellipse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4623"/>
              <a:ext cx="762000" cy="723377"/>
            </a:xfrm>
            <a:prstGeom prst="rect">
              <a:avLst/>
            </a:prstGeom>
          </p:spPr>
        </p:pic>
      </p:grpSp>
      <p:sp>
        <p:nvSpPr>
          <p:cNvPr id="10" name="Title 1"/>
          <p:cNvSpPr txBox="1">
            <a:spLocks/>
          </p:cNvSpPr>
          <p:nvPr/>
        </p:nvSpPr>
        <p:spPr>
          <a:xfrm>
            <a:off x="531812" y="4027618"/>
            <a:ext cx="42672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/>
              <a:t>Helpful Links</a:t>
            </a:r>
            <a:endParaRPr lang="en-US" sz="44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027612" y="3780622"/>
            <a:ext cx="6934200" cy="235400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u="sng" dirty="0" smtClean="0">
                <a:solidFill>
                  <a:srgbClr val="002060"/>
                </a:solidFill>
              </a:rPr>
              <a:t>www.oit.edu/InternationalStudents</a:t>
            </a:r>
          </a:p>
          <a:p>
            <a:r>
              <a:rPr lang="en-US" sz="3600" u="sng" dirty="0" smtClean="0">
                <a:solidFill>
                  <a:srgbClr val="002060"/>
                </a:solidFill>
              </a:rPr>
              <a:t>www.oit.edu/ISSforms</a:t>
            </a:r>
          </a:p>
          <a:p>
            <a:r>
              <a:rPr lang="en-US" sz="3600" u="sng" dirty="0" smtClean="0">
                <a:solidFill>
                  <a:srgbClr val="002060"/>
                </a:solidFill>
              </a:rPr>
              <a:t>www.oit.edu/ISSemployment</a:t>
            </a:r>
          </a:p>
          <a:p>
            <a:r>
              <a:rPr lang="en-US" sz="3600" u="sng" dirty="0" smtClean="0">
                <a:solidFill>
                  <a:srgbClr val="002060"/>
                </a:solidFill>
              </a:rPr>
              <a:t>http://www.oit.edu/OPT</a:t>
            </a:r>
            <a:endParaRPr lang="en-US" sz="3600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0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71000">
              <a:schemeClr val="accent1">
                <a:lumMod val="75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thank yo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34"/>
            <a:ext cx="12188825" cy="685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0" y="6134623"/>
            <a:ext cx="762000" cy="723377"/>
            <a:chOff x="0" y="6134623"/>
            <a:chExt cx="762000" cy="723377"/>
          </a:xfrm>
        </p:grpSpPr>
        <p:sp>
          <p:nvSpPr>
            <p:cNvPr id="5" name="Oval 4"/>
            <p:cNvSpPr/>
            <p:nvPr/>
          </p:nvSpPr>
          <p:spPr>
            <a:xfrm>
              <a:off x="76200" y="6172199"/>
              <a:ext cx="608012" cy="618602"/>
            </a:xfrm>
            <a:prstGeom prst="ellipse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4623"/>
              <a:ext cx="762000" cy="7233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133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956230"/>
          </a:xfrm>
        </p:spPr>
        <p:txBody>
          <a:bodyPr/>
          <a:lstStyle/>
          <a:p>
            <a:r>
              <a:rPr lang="en-US" dirty="0" smtClean="0"/>
              <a:t>What is Practical Training?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012" y="1230868"/>
            <a:ext cx="10668000" cy="516993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F-1 students studying at an SEVP-approved "college, university, conservatory, or seminary" may be eligible to seek authorization for practical training to engage in temporary </a:t>
            </a:r>
            <a:r>
              <a:rPr lang="en-US" dirty="0" smtClean="0">
                <a:solidFill>
                  <a:srgbClr val="002060"/>
                </a:solidFill>
              </a:rPr>
              <a:t>employment </a:t>
            </a:r>
            <a:r>
              <a:rPr lang="en-US" dirty="0">
                <a:solidFill>
                  <a:srgbClr val="002060"/>
                </a:solidFill>
              </a:rPr>
              <a:t>to gain practical experience directly related to their field of study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pPr marL="4572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4572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002060"/>
                </a:solidFill>
              </a:rPr>
              <a:t>There </a:t>
            </a:r>
            <a:r>
              <a:rPr lang="en-US" dirty="0">
                <a:solidFill>
                  <a:srgbClr val="002060"/>
                </a:solidFill>
              </a:rPr>
              <a:t>are two types of practical training: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002060"/>
                </a:solidFill>
              </a:rPr>
              <a:t>Curricular practical training (CPT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</a:p>
          <a:p>
            <a:pPr marL="45720" indent="0">
              <a:spcBef>
                <a:spcPts val="0"/>
              </a:spcBef>
              <a:buNone/>
            </a:pPr>
            <a:endParaRPr lang="en-US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002060"/>
                </a:solidFill>
              </a:rPr>
              <a:t>Optional practical training (OPT), which consists of 3 kinds: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002060"/>
                </a:solidFill>
              </a:rPr>
              <a:t>Pre-completion OPT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002060"/>
                </a:solidFill>
              </a:rPr>
              <a:t>Standard post-completion OPT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002060"/>
                </a:solidFill>
              </a:rPr>
              <a:t>STEM extension </a:t>
            </a:r>
            <a:r>
              <a:rPr lang="en-US" dirty="0" smtClean="0">
                <a:solidFill>
                  <a:srgbClr val="002060"/>
                </a:solidFill>
              </a:rPr>
              <a:t>OPT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67573" y="6400800"/>
            <a:ext cx="2007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 8 CFR 214.2(f)(10)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6134623"/>
            <a:ext cx="762000" cy="723377"/>
            <a:chOff x="0" y="6134623"/>
            <a:chExt cx="762000" cy="723377"/>
          </a:xfrm>
        </p:grpSpPr>
        <p:sp>
          <p:nvSpPr>
            <p:cNvPr id="6" name="Oval 5"/>
            <p:cNvSpPr/>
            <p:nvPr/>
          </p:nvSpPr>
          <p:spPr>
            <a:xfrm>
              <a:off x="76200" y="6172199"/>
              <a:ext cx="608012" cy="618602"/>
            </a:xfrm>
            <a:prstGeom prst="ellipse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4623"/>
              <a:ext cx="762000" cy="7233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978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8683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Practical Training Comparison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217614" y="1143000"/>
            <a:ext cx="4709160" cy="838201"/>
          </a:xfrm>
        </p:spPr>
        <p:txBody>
          <a:bodyPr/>
          <a:lstStyle/>
          <a:p>
            <a:r>
              <a:rPr lang="en-US" sz="4000" dirty="0" smtClean="0">
                <a:solidFill>
                  <a:srgbClr val="002060"/>
                </a:solidFill>
              </a:rPr>
              <a:t>CPT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912812" y="1981200"/>
            <a:ext cx="5013962" cy="41909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Available while enrolled as a student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Must be connected to major field of study</a:t>
            </a:r>
          </a:p>
          <a:p>
            <a:r>
              <a:rPr lang="en-US" dirty="0">
                <a:solidFill>
                  <a:srgbClr val="002060"/>
                </a:solidFill>
              </a:rPr>
              <a:t>Must have a job offer prior to request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Must be approved by Academic Advisor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PDSO Approval Required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No Application Fee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Can be processed in 1-2 weeks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Full Time (20 </a:t>
            </a:r>
            <a:r>
              <a:rPr lang="en-US" dirty="0" err="1" smtClean="0">
                <a:solidFill>
                  <a:srgbClr val="002060"/>
                </a:solidFill>
              </a:rPr>
              <a:t>hrs</a:t>
            </a:r>
            <a:r>
              <a:rPr lang="en-US" dirty="0" smtClean="0">
                <a:solidFill>
                  <a:srgbClr val="002060"/>
                </a:solidFill>
              </a:rPr>
              <a:t>+) / Part Time (20 </a:t>
            </a:r>
            <a:r>
              <a:rPr lang="en-US" dirty="0" err="1" smtClean="0">
                <a:solidFill>
                  <a:srgbClr val="002060"/>
                </a:solidFill>
              </a:rPr>
              <a:t>hrs</a:t>
            </a:r>
            <a:r>
              <a:rPr lang="en-US" dirty="0" smtClean="0">
                <a:solidFill>
                  <a:srgbClr val="002060"/>
                </a:solidFill>
              </a:rPr>
              <a:t>-)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6262054" y="1142999"/>
            <a:ext cx="4709160" cy="838201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OPT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6262054" y="1981200"/>
            <a:ext cx="5090158" cy="4190999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Available while enrolled as a student </a:t>
            </a:r>
            <a:r>
              <a:rPr lang="en-US" i="1" dirty="0" smtClean="0">
                <a:solidFill>
                  <a:srgbClr val="002060"/>
                </a:solidFill>
              </a:rPr>
              <a:t>AND</a:t>
            </a:r>
            <a:r>
              <a:rPr lang="en-US" dirty="0" smtClean="0">
                <a:solidFill>
                  <a:srgbClr val="002060"/>
                </a:solidFill>
              </a:rPr>
              <a:t> after completion of program</a:t>
            </a:r>
          </a:p>
          <a:p>
            <a:r>
              <a:rPr lang="en-US" dirty="0">
                <a:solidFill>
                  <a:srgbClr val="002060"/>
                </a:solidFill>
              </a:rPr>
              <a:t>Must be connected to major field of </a:t>
            </a:r>
            <a:r>
              <a:rPr lang="en-US" dirty="0" smtClean="0">
                <a:solidFill>
                  <a:srgbClr val="002060"/>
                </a:solidFill>
              </a:rPr>
              <a:t>study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Do NOT need a </a:t>
            </a:r>
            <a:r>
              <a:rPr lang="en-US" dirty="0">
                <a:solidFill>
                  <a:srgbClr val="002060"/>
                </a:solidFill>
              </a:rPr>
              <a:t>job offer prior to request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SEVP Approval Required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$410 Application Fee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Can take up to </a:t>
            </a:r>
            <a:r>
              <a:rPr lang="en-US" dirty="0">
                <a:solidFill>
                  <a:srgbClr val="002060"/>
                </a:solidFill>
              </a:rPr>
              <a:t>6 months to process</a:t>
            </a:r>
          </a:p>
          <a:p>
            <a:r>
              <a:rPr lang="en-US" dirty="0">
                <a:solidFill>
                  <a:srgbClr val="002060"/>
                </a:solidFill>
              </a:rPr>
              <a:t>Full Time (20 </a:t>
            </a:r>
            <a:r>
              <a:rPr lang="en-US" dirty="0" err="1">
                <a:solidFill>
                  <a:srgbClr val="002060"/>
                </a:solidFill>
              </a:rPr>
              <a:t>hrs</a:t>
            </a:r>
            <a:r>
              <a:rPr lang="en-US" dirty="0">
                <a:solidFill>
                  <a:srgbClr val="002060"/>
                </a:solidFill>
              </a:rPr>
              <a:t>+) / Part Time (20 </a:t>
            </a:r>
            <a:r>
              <a:rPr lang="en-US" dirty="0" err="1">
                <a:solidFill>
                  <a:srgbClr val="002060"/>
                </a:solidFill>
              </a:rPr>
              <a:t>hrs</a:t>
            </a:r>
            <a:r>
              <a:rPr lang="en-US" dirty="0">
                <a:solidFill>
                  <a:srgbClr val="002060"/>
                </a:solidFill>
              </a:rPr>
              <a:t>-)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6134623"/>
            <a:ext cx="762000" cy="723377"/>
            <a:chOff x="0" y="6134623"/>
            <a:chExt cx="762000" cy="723377"/>
          </a:xfrm>
        </p:grpSpPr>
        <p:sp>
          <p:nvSpPr>
            <p:cNvPr id="2" name="Oval 1"/>
            <p:cNvSpPr/>
            <p:nvPr/>
          </p:nvSpPr>
          <p:spPr>
            <a:xfrm>
              <a:off x="76200" y="6172199"/>
              <a:ext cx="608012" cy="618602"/>
            </a:xfrm>
            <a:prstGeom prst="ellipse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4623"/>
              <a:ext cx="762000" cy="7233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477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OPT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The regulations state that a student may participate in a </a:t>
            </a:r>
            <a:r>
              <a:rPr lang="en-US" sz="3600" dirty="0" smtClean="0">
                <a:solidFill>
                  <a:srgbClr val="002060"/>
                </a:solidFill>
              </a:rPr>
              <a:t>“</a:t>
            </a:r>
            <a:r>
              <a:rPr lang="en-US" sz="3600" u="sng" dirty="0" smtClean="0">
                <a:solidFill>
                  <a:srgbClr val="002060"/>
                </a:solidFill>
              </a:rPr>
              <a:t>optional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u="sng" dirty="0">
                <a:solidFill>
                  <a:srgbClr val="002060"/>
                </a:solidFill>
              </a:rPr>
              <a:t>practical training program</a:t>
            </a:r>
            <a:r>
              <a:rPr lang="en-US" sz="3600" dirty="0">
                <a:solidFill>
                  <a:srgbClr val="002060"/>
                </a:solidFill>
              </a:rPr>
              <a:t>" that is </a:t>
            </a:r>
            <a:r>
              <a:rPr lang="en-US" sz="3600" dirty="0" smtClean="0">
                <a:solidFill>
                  <a:srgbClr val="002060"/>
                </a:solidFill>
              </a:rPr>
              <a:t>"</a:t>
            </a:r>
            <a:r>
              <a:rPr lang="en-US" sz="3600" i="1" dirty="0">
                <a:solidFill>
                  <a:srgbClr val="002060"/>
                </a:solidFill>
              </a:rPr>
              <a:t>directly related </a:t>
            </a:r>
            <a:r>
              <a:rPr lang="en-US" sz="3600" dirty="0">
                <a:solidFill>
                  <a:srgbClr val="002060"/>
                </a:solidFill>
              </a:rPr>
              <a:t>to the student's </a:t>
            </a:r>
            <a:r>
              <a:rPr lang="en-US" sz="3600" i="1" dirty="0">
                <a:solidFill>
                  <a:srgbClr val="002060"/>
                </a:solidFill>
              </a:rPr>
              <a:t>major area of study</a:t>
            </a:r>
            <a:r>
              <a:rPr lang="en-US" sz="3600" dirty="0">
                <a:solidFill>
                  <a:srgbClr val="002060"/>
                </a:solidFill>
              </a:rPr>
              <a:t>." </a:t>
            </a:r>
            <a:endParaRPr lang="en-US" sz="3600" dirty="0" smtClean="0">
              <a:solidFill>
                <a:srgbClr val="002060"/>
              </a:solidFill>
            </a:endParaRPr>
          </a:p>
          <a:p>
            <a:r>
              <a:rPr lang="en-US" sz="3600" dirty="0" smtClean="0">
                <a:solidFill>
                  <a:srgbClr val="002060"/>
                </a:solidFill>
              </a:rPr>
              <a:t>They </a:t>
            </a:r>
            <a:r>
              <a:rPr lang="en-US" sz="3600" dirty="0">
                <a:solidFill>
                  <a:srgbClr val="002060"/>
                </a:solidFill>
              </a:rPr>
              <a:t>define </a:t>
            </a:r>
            <a:r>
              <a:rPr lang="en-US" sz="3600" dirty="0" smtClean="0">
                <a:solidFill>
                  <a:srgbClr val="002060"/>
                </a:solidFill>
              </a:rPr>
              <a:t>optional </a:t>
            </a:r>
            <a:r>
              <a:rPr lang="en-US" sz="3600" dirty="0">
                <a:solidFill>
                  <a:srgbClr val="002060"/>
                </a:solidFill>
              </a:rPr>
              <a:t>practical training as "temporary employment for practical training directly related to the student's major area of study."</a:t>
            </a:r>
          </a:p>
        </p:txBody>
      </p:sp>
      <p:sp>
        <p:nvSpPr>
          <p:cNvPr id="4" name="Rectangle 3"/>
          <p:cNvSpPr/>
          <p:nvPr/>
        </p:nvSpPr>
        <p:spPr>
          <a:xfrm>
            <a:off x="9967573" y="6400800"/>
            <a:ext cx="2007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 8 CFR 214.2(f)(10)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6134623"/>
            <a:ext cx="762000" cy="723377"/>
            <a:chOff x="0" y="6134623"/>
            <a:chExt cx="762000" cy="723377"/>
          </a:xfrm>
        </p:grpSpPr>
        <p:sp>
          <p:nvSpPr>
            <p:cNvPr id="6" name="Oval 5"/>
            <p:cNvSpPr/>
            <p:nvPr/>
          </p:nvSpPr>
          <p:spPr>
            <a:xfrm>
              <a:off x="76200" y="6172199"/>
              <a:ext cx="608012" cy="618602"/>
            </a:xfrm>
            <a:prstGeom prst="ellipse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4623"/>
              <a:ext cx="762000" cy="7233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838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OPT: Pre-Completion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13" y="1828800"/>
            <a:ext cx="11885612" cy="43434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The regulations state that a student may participate in a </a:t>
            </a:r>
            <a:r>
              <a:rPr lang="en-US" sz="2800" dirty="0" smtClean="0">
                <a:solidFill>
                  <a:srgbClr val="002060"/>
                </a:solidFill>
              </a:rPr>
              <a:t>“</a:t>
            </a:r>
            <a:r>
              <a:rPr lang="en-US" sz="2800" u="sng" dirty="0" smtClean="0">
                <a:solidFill>
                  <a:srgbClr val="002060"/>
                </a:solidFill>
              </a:rPr>
              <a:t>optional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u="sng" dirty="0">
                <a:solidFill>
                  <a:srgbClr val="002060"/>
                </a:solidFill>
              </a:rPr>
              <a:t>practical training program</a:t>
            </a:r>
            <a:r>
              <a:rPr lang="en-US" sz="2800" dirty="0">
                <a:solidFill>
                  <a:srgbClr val="002060"/>
                </a:solidFill>
              </a:rPr>
              <a:t>" that is </a:t>
            </a:r>
            <a:r>
              <a:rPr lang="en-US" sz="2800" dirty="0" smtClean="0">
                <a:solidFill>
                  <a:srgbClr val="002060"/>
                </a:solidFill>
              </a:rPr>
              <a:t>"</a:t>
            </a:r>
            <a:r>
              <a:rPr lang="en-US" sz="2800" i="1" dirty="0">
                <a:solidFill>
                  <a:srgbClr val="002060"/>
                </a:solidFill>
              </a:rPr>
              <a:t>directly related </a:t>
            </a:r>
            <a:r>
              <a:rPr lang="en-US" sz="2800" dirty="0">
                <a:solidFill>
                  <a:srgbClr val="002060"/>
                </a:solidFill>
              </a:rPr>
              <a:t>to the student's </a:t>
            </a:r>
            <a:r>
              <a:rPr lang="en-US" sz="2800" i="1" dirty="0">
                <a:solidFill>
                  <a:srgbClr val="002060"/>
                </a:solidFill>
              </a:rPr>
              <a:t>major area of study</a:t>
            </a:r>
            <a:r>
              <a:rPr lang="en-US" sz="2800" dirty="0">
                <a:solidFill>
                  <a:srgbClr val="002060"/>
                </a:solidFill>
              </a:rPr>
              <a:t>." </a:t>
            </a:r>
            <a:endParaRPr lang="en-US" sz="2800" dirty="0" smtClean="0">
              <a:solidFill>
                <a:srgbClr val="002060"/>
              </a:solidFill>
            </a:endParaRPr>
          </a:p>
          <a:p>
            <a:r>
              <a:rPr lang="en-US" sz="2800" dirty="0" smtClean="0">
                <a:solidFill>
                  <a:srgbClr val="002060"/>
                </a:solidFill>
              </a:rPr>
              <a:t>Available </a:t>
            </a:r>
            <a:r>
              <a:rPr lang="en-US" sz="2800" dirty="0">
                <a:solidFill>
                  <a:srgbClr val="002060"/>
                </a:solidFill>
              </a:rPr>
              <a:t>before the student's program end </a:t>
            </a:r>
            <a:r>
              <a:rPr lang="en-US" sz="2800" dirty="0" smtClean="0">
                <a:solidFill>
                  <a:srgbClr val="002060"/>
                </a:solidFill>
              </a:rPr>
              <a:t>date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90 days of unemployment allowed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Full time/ Part time will be deducted from Post-completion opportunity</a:t>
            </a:r>
          </a:p>
          <a:p>
            <a:pPr lvl="1"/>
            <a:r>
              <a:rPr lang="en-US" sz="2400" dirty="0" smtClean="0">
                <a:solidFill>
                  <a:srgbClr val="002060"/>
                </a:solidFill>
              </a:rPr>
              <a:t>Full time- only allowed during school breaks/ if you are completing a thesis/ dissertation</a:t>
            </a:r>
          </a:p>
          <a:p>
            <a:pPr lvl="2"/>
            <a:r>
              <a:rPr lang="en-US" sz="2200" dirty="0" smtClean="0">
                <a:solidFill>
                  <a:srgbClr val="002060"/>
                </a:solidFill>
              </a:rPr>
              <a:t>Deducted at 100% rate</a:t>
            </a:r>
          </a:p>
          <a:p>
            <a:pPr lvl="1"/>
            <a:r>
              <a:rPr lang="en-US" sz="2400" dirty="0" smtClean="0">
                <a:solidFill>
                  <a:srgbClr val="002060"/>
                </a:solidFill>
              </a:rPr>
              <a:t>Part time- allowed while school is in session/ on </a:t>
            </a:r>
            <a:r>
              <a:rPr lang="en-US" sz="2400" dirty="0" smtClean="0">
                <a:solidFill>
                  <a:srgbClr val="002060"/>
                </a:solidFill>
              </a:rPr>
              <a:t>breaks</a:t>
            </a:r>
          </a:p>
          <a:p>
            <a:pPr lvl="2"/>
            <a:r>
              <a:rPr lang="en-US" sz="2200" dirty="0" smtClean="0">
                <a:solidFill>
                  <a:srgbClr val="002060"/>
                </a:solidFill>
              </a:rPr>
              <a:t>Deducted at 50% rate</a:t>
            </a: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67573" y="6400800"/>
            <a:ext cx="2007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 8 CFR 214.2(f)(10)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6134623"/>
            <a:ext cx="762000" cy="723377"/>
            <a:chOff x="0" y="6134623"/>
            <a:chExt cx="762000" cy="723377"/>
          </a:xfrm>
        </p:grpSpPr>
        <p:sp>
          <p:nvSpPr>
            <p:cNvPr id="6" name="Oval 5"/>
            <p:cNvSpPr/>
            <p:nvPr/>
          </p:nvSpPr>
          <p:spPr>
            <a:xfrm>
              <a:off x="76200" y="6172199"/>
              <a:ext cx="608012" cy="618602"/>
            </a:xfrm>
            <a:prstGeom prst="ellipse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4623"/>
              <a:ext cx="762000" cy="7233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074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OPT: </a:t>
            </a:r>
            <a:r>
              <a:rPr lang="en-US" dirty="0" err="1" smtClean="0">
                <a:solidFill>
                  <a:srgbClr val="002060"/>
                </a:solidFill>
              </a:rPr>
              <a:t>POSt</a:t>
            </a:r>
            <a:r>
              <a:rPr lang="en-US" dirty="0" smtClean="0">
                <a:solidFill>
                  <a:srgbClr val="002060"/>
                </a:solidFill>
              </a:rPr>
              <a:t>-Completion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The regulations state that a student may participate in a </a:t>
            </a:r>
            <a:r>
              <a:rPr lang="en-US" sz="2800" dirty="0" smtClean="0">
                <a:solidFill>
                  <a:srgbClr val="002060"/>
                </a:solidFill>
              </a:rPr>
              <a:t>“</a:t>
            </a:r>
            <a:r>
              <a:rPr lang="en-US" sz="2800" u="sng" dirty="0" smtClean="0">
                <a:solidFill>
                  <a:srgbClr val="002060"/>
                </a:solidFill>
              </a:rPr>
              <a:t>optional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u="sng" dirty="0">
                <a:solidFill>
                  <a:srgbClr val="002060"/>
                </a:solidFill>
              </a:rPr>
              <a:t>practical training program</a:t>
            </a:r>
            <a:r>
              <a:rPr lang="en-US" sz="2800" dirty="0">
                <a:solidFill>
                  <a:srgbClr val="002060"/>
                </a:solidFill>
              </a:rPr>
              <a:t>" that is </a:t>
            </a:r>
            <a:r>
              <a:rPr lang="en-US" sz="2800" dirty="0" smtClean="0">
                <a:solidFill>
                  <a:srgbClr val="002060"/>
                </a:solidFill>
              </a:rPr>
              <a:t>"</a:t>
            </a:r>
            <a:r>
              <a:rPr lang="en-US" sz="2800" i="1" dirty="0">
                <a:solidFill>
                  <a:srgbClr val="002060"/>
                </a:solidFill>
              </a:rPr>
              <a:t>directly related </a:t>
            </a:r>
            <a:r>
              <a:rPr lang="en-US" sz="2800" dirty="0">
                <a:solidFill>
                  <a:srgbClr val="002060"/>
                </a:solidFill>
              </a:rPr>
              <a:t>to the student's </a:t>
            </a:r>
            <a:r>
              <a:rPr lang="en-US" sz="2800" i="1" dirty="0">
                <a:solidFill>
                  <a:srgbClr val="002060"/>
                </a:solidFill>
              </a:rPr>
              <a:t>major area of study</a:t>
            </a:r>
            <a:r>
              <a:rPr lang="en-US" sz="2800" dirty="0">
                <a:solidFill>
                  <a:srgbClr val="002060"/>
                </a:solidFill>
              </a:rPr>
              <a:t>." </a:t>
            </a:r>
            <a:endParaRPr lang="en-US" sz="2800" dirty="0" smtClean="0">
              <a:solidFill>
                <a:srgbClr val="002060"/>
              </a:solidFill>
            </a:endParaRPr>
          </a:p>
          <a:p>
            <a:r>
              <a:rPr lang="en-US" sz="2800" dirty="0" smtClean="0">
                <a:solidFill>
                  <a:srgbClr val="002060"/>
                </a:solidFill>
              </a:rPr>
              <a:t>Available </a:t>
            </a:r>
            <a:r>
              <a:rPr lang="en-US" sz="2800" dirty="0">
                <a:solidFill>
                  <a:srgbClr val="002060"/>
                </a:solidFill>
              </a:rPr>
              <a:t>after the student's program end </a:t>
            </a:r>
            <a:r>
              <a:rPr lang="en-US" sz="2800" dirty="0" smtClean="0">
                <a:solidFill>
                  <a:srgbClr val="002060"/>
                </a:solidFill>
              </a:rPr>
              <a:t>date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90 days of unemployment allowed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12 months for each education level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Full time only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67573" y="6400800"/>
            <a:ext cx="2007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 8 CFR 214.2(f)(10)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6134623"/>
            <a:ext cx="762000" cy="723377"/>
            <a:chOff x="0" y="6134623"/>
            <a:chExt cx="762000" cy="723377"/>
          </a:xfrm>
        </p:grpSpPr>
        <p:sp>
          <p:nvSpPr>
            <p:cNvPr id="6" name="Oval 5"/>
            <p:cNvSpPr/>
            <p:nvPr/>
          </p:nvSpPr>
          <p:spPr>
            <a:xfrm>
              <a:off x="76200" y="6172199"/>
              <a:ext cx="608012" cy="618602"/>
            </a:xfrm>
            <a:prstGeom prst="ellipse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4623"/>
              <a:ext cx="762000" cy="7233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352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OPT: STEM Extension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The regulations state that a student may participate in a </a:t>
            </a:r>
            <a:r>
              <a:rPr lang="en-US" sz="2800" dirty="0" smtClean="0">
                <a:solidFill>
                  <a:srgbClr val="002060"/>
                </a:solidFill>
              </a:rPr>
              <a:t>“</a:t>
            </a:r>
            <a:r>
              <a:rPr lang="en-US" sz="2800" u="sng" dirty="0" smtClean="0">
                <a:solidFill>
                  <a:srgbClr val="002060"/>
                </a:solidFill>
              </a:rPr>
              <a:t>optional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u="sng" dirty="0">
                <a:solidFill>
                  <a:srgbClr val="002060"/>
                </a:solidFill>
              </a:rPr>
              <a:t>practical training program</a:t>
            </a:r>
            <a:r>
              <a:rPr lang="en-US" sz="2800" dirty="0">
                <a:solidFill>
                  <a:srgbClr val="002060"/>
                </a:solidFill>
              </a:rPr>
              <a:t>" that </a:t>
            </a:r>
            <a:r>
              <a:rPr lang="en-US" sz="2800" dirty="0" smtClean="0">
                <a:solidFill>
                  <a:srgbClr val="002060"/>
                </a:solidFill>
              </a:rPr>
              <a:t>is</a:t>
            </a:r>
            <a:r>
              <a:rPr lang="en-US" sz="2800" dirty="0">
                <a:solidFill>
                  <a:srgbClr val="002060"/>
                </a:solidFill>
              </a:rPr>
              <a:t> "</a:t>
            </a:r>
            <a:r>
              <a:rPr lang="en-US" sz="2800" i="1" dirty="0">
                <a:solidFill>
                  <a:srgbClr val="002060"/>
                </a:solidFill>
              </a:rPr>
              <a:t>directly related </a:t>
            </a:r>
            <a:r>
              <a:rPr lang="en-US" sz="2800" dirty="0">
                <a:solidFill>
                  <a:srgbClr val="002060"/>
                </a:solidFill>
              </a:rPr>
              <a:t>to the student's </a:t>
            </a:r>
            <a:r>
              <a:rPr lang="en-US" sz="2800" i="1" dirty="0">
                <a:solidFill>
                  <a:srgbClr val="002060"/>
                </a:solidFill>
              </a:rPr>
              <a:t>major area of </a:t>
            </a:r>
            <a:r>
              <a:rPr lang="en-US" sz="2800" i="1" dirty="0" smtClean="0">
                <a:solidFill>
                  <a:srgbClr val="002060"/>
                </a:solidFill>
              </a:rPr>
              <a:t>study</a:t>
            </a:r>
            <a:r>
              <a:rPr lang="en-US" sz="2800" dirty="0" smtClean="0">
                <a:solidFill>
                  <a:srgbClr val="002060"/>
                </a:solidFill>
              </a:rPr>
              <a:t>” in a STEM field and receive up to 24 additional months of work eligibility. 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After your 1</a:t>
            </a:r>
            <a:r>
              <a:rPr lang="en-US" sz="2800" baseline="30000" dirty="0" smtClean="0">
                <a:solidFill>
                  <a:srgbClr val="002060"/>
                </a:solidFill>
              </a:rPr>
              <a:t>st</a:t>
            </a:r>
            <a:r>
              <a:rPr lang="en-US" sz="2800" dirty="0" smtClean="0">
                <a:solidFill>
                  <a:srgbClr val="002060"/>
                </a:solidFill>
              </a:rPr>
              <a:t> year of OPT,  STEM majors may apply for a 2-year extension. 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24 months for each educational level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Must have an offer of employment</a:t>
            </a:r>
            <a:endParaRPr lang="en-US" sz="2800" dirty="0">
              <a:solidFill>
                <a:srgbClr val="002060"/>
              </a:solidFill>
            </a:endParaRPr>
          </a:p>
          <a:p>
            <a:r>
              <a:rPr lang="en-US" sz="2800" dirty="0" smtClean="0">
                <a:solidFill>
                  <a:srgbClr val="002060"/>
                </a:solidFill>
              </a:rPr>
              <a:t>150 days of unemployment (aggregate total) allowed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67573" y="6400800"/>
            <a:ext cx="2007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 8 CFR 214.2(f)(10)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6134623"/>
            <a:ext cx="762000" cy="723377"/>
            <a:chOff x="0" y="6134623"/>
            <a:chExt cx="762000" cy="723377"/>
          </a:xfrm>
        </p:grpSpPr>
        <p:sp>
          <p:nvSpPr>
            <p:cNvPr id="6" name="Oval 5"/>
            <p:cNvSpPr/>
            <p:nvPr/>
          </p:nvSpPr>
          <p:spPr>
            <a:xfrm>
              <a:off x="76200" y="6172199"/>
              <a:ext cx="608012" cy="618602"/>
            </a:xfrm>
            <a:prstGeom prst="ellipse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4623"/>
              <a:ext cx="762000" cy="7233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662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752600"/>
            <a:ext cx="11125200" cy="43434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>
                <a:solidFill>
                  <a:srgbClr val="002060"/>
                </a:solidFill>
              </a:rPr>
              <a:t>Student must have been lawfully enrolled on a </a:t>
            </a:r>
            <a:r>
              <a:rPr lang="en-US" sz="2800" u="sng" dirty="0">
                <a:solidFill>
                  <a:srgbClr val="002060"/>
                </a:solidFill>
              </a:rPr>
              <a:t>full-time basis </a:t>
            </a:r>
            <a:r>
              <a:rPr lang="en-US" sz="2800" dirty="0">
                <a:solidFill>
                  <a:srgbClr val="002060"/>
                </a:solidFill>
              </a:rPr>
              <a:t>at a </a:t>
            </a:r>
            <a:r>
              <a:rPr lang="en-US" sz="2800" dirty="0" smtClean="0">
                <a:solidFill>
                  <a:srgbClr val="002060"/>
                </a:solidFill>
              </a:rPr>
              <a:t>SEVIS approved school </a:t>
            </a:r>
            <a:r>
              <a:rPr lang="en-US" sz="2800" dirty="0">
                <a:solidFill>
                  <a:srgbClr val="002060"/>
                </a:solidFill>
              </a:rPr>
              <a:t>for </a:t>
            </a:r>
            <a:r>
              <a:rPr lang="en-US" sz="2800" u="sng" dirty="0">
                <a:solidFill>
                  <a:srgbClr val="002060"/>
                </a:solidFill>
              </a:rPr>
              <a:t>one full academic year before </a:t>
            </a:r>
            <a:r>
              <a:rPr lang="en-US" sz="2800" dirty="0">
                <a:solidFill>
                  <a:srgbClr val="002060"/>
                </a:solidFill>
              </a:rPr>
              <a:t>being eligible for </a:t>
            </a:r>
            <a:r>
              <a:rPr lang="en-US" sz="2800" dirty="0" smtClean="0">
                <a:solidFill>
                  <a:srgbClr val="002060"/>
                </a:solidFill>
              </a:rPr>
              <a:t>OPT.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 smtClean="0">
                <a:solidFill>
                  <a:srgbClr val="002060"/>
                </a:solidFill>
              </a:rPr>
              <a:t>Available </a:t>
            </a:r>
            <a:r>
              <a:rPr lang="en-US" sz="2800" dirty="0">
                <a:solidFill>
                  <a:srgbClr val="002060"/>
                </a:solidFill>
              </a:rPr>
              <a:t>only while student is in F-1 status, </a:t>
            </a:r>
            <a:r>
              <a:rPr lang="en-US" sz="2800" u="sng" dirty="0">
                <a:solidFill>
                  <a:srgbClr val="002060"/>
                </a:solidFill>
              </a:rPr>
              <a:t>before </a:t>
            </a:r>
            <a:r>
              <a:rPr lang="en-US" sz="2800" u="sng" dirty="0" smtClean="0">
                <a:solidFill>
                  <a:srgbClr val="002060"/>
                </a:solidFill>
              </a:rPr>
              <a:t>and after the completion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>
                <a:solidFill>
                  <a:srgbClr val="002060"/>
                </a:solidFill>
              </a:rPr>
              <a:t>of the </a:t>
            </a:r>
            <a:r>
              <a:rPr lang="en-US" sz="2800" dirty="0" smtClean="0">
                <a:solidFill>
                  <a:srgbClr val="002060"/>
                </a:solidFill>
              </a:rPr>
              <a:t>academic program</a:t>
            </a:r>
            <a:r>
              <a:rPr lang="en-US" sz="2800" dirty="0">
                <a:solidFill>
                  <a:srgbClr val="002060"/>
                </a:solidFill>
              </a:rPr>
              <a:t>. </a:t>
            </a:r>
            <a:r>
              <a:rPr lang="en-US" sz="2800" dirty="0" smtClean="0">
                <a:solidFill>
                  <a:srgbClr val="002060"/>
                </a:solidFill>
              </a:rPr>
              <a:t/>
            </a:r>
            <a:br>
              <a:rPr lang="en-US" sz="2800" dirty="0" smtClean="0">
                <a:solidFill>
                  <a:srgbClr val="002060"/>
                </a:solidFill>
              </a:rPr>
            </a:br>
            <a:r>
              <a:rPr lang="en-US" sz="2800" dirty="0" smtClean="0">
                <a:solidFill>
                  <a:srgbClr val="002060"/>
                </a:solidFill>
              </a:rPr>
              <a:t>Work may only begin AFTER student receives the EAD Card (Employment Authorization Document) from USCIS.</a:t>
            </a:r>
            <a:endParaRPr lang="en-US" sz="2800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 smtClean="0">
                <a:solidFill>
                  <a:srgbClr val="002060"/>
                </a:solidFill>
              </a:rPr>
              <a:t>Student may work ONLY for the dates listed on the card.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 smtClean="0">
                <a:solidFill>
                  <a:srgbClr val="002060"/>
                </a:solidFill>
              </a:rPr>
              <a:t>Students must report all employment changes and personal information updates to PDSO within 15 days.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6134623"/>
            <a:ext cx="762000" cy="723377"/>
            <a:chOff x="0" y="6134623"/>
            <a:chExt cx="762000" cy="723377"/>
          </a:xfrm>
        </p:grpSpPr>
        <p:sp>
          <p:nvSpPr>
            <p:cNvPr id="5" name="Oval 4"/>
            <p:cNvSpPr/>
            <p:nvPr/>
          </p:nvSpPr>
          <p:spPr>
            <a:xfrm>
              <a:off x="76200" y="6172199"/>
              <a:ext cx="608012" cy="618602"/>
            </a:xfrm>
            <a:prstGeom prst="ellipse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4623"/>
              <a:ext cx="762000" cy="723377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9967573" y="6400800"/>
            <a:ext cx="2007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 8 CFR 214.2(f)(10)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05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395" y="741785"/>
            <a:ext cx="11504613" cy="7159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Plan Ahead!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0412" y="1925055"/>
            <a:ext cx="11125200" cy="4465637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Each OPT Application costs $410- start saving now!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What are your career goals?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Did you use CPT?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When does your visa stamp expire?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Do you plan to pursue a higher level of education?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Will you need to renew your driver’s license?- Talk to the PDSO.</a:t>
            </a:r>
          </a:p>
          <a:p>
            <a:endParaRPr lang="en-US" sz="2800" dirty="0" smtClean="0">
              <a:solidFill>
                <a:srgbClr val="00206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6134623"/>
            <a:ext cx="762000" cy="723377"/>
            <a:chOff x="0" y="6134623"/>
            <a:chExt cx="762000" cy="723377"/>
          </a:xfrm>
        </p:grpSpPr>
        <p:sp>
          <p:nvSpPr>
            <p:cNvPr id="9" name="Oval 8"/>
            <p:cNvSpPr/>
            <p:nvPr/>
          </p:nvSpPr>
          <p:spPr>
            <a:xfrm>
              <a:off x="76200" y="6172199"/>
              <a:ext cx="608012" cy="618602"/>
            </a:xfrm>
            <a:prstGeom prst="ellipse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4623"/>
              <a:ext cx="762000" cy="7233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543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orld Presentation 16x9">
  <a:themeElements>
    <a:clrScheme name="Custom 9">
      <a:dk1>
        <a:sysClr val="windowText" lastClr="000000"/>
      </a:dk1>
      <a:lt1>
        <a:srgbClr val="93F5F9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CED24"/>
      </a:hlink>
      <a:folHlink>
        <a:srgbClr val="85DFD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World maps series, World  presentation (widescreen).potx" id="{6FD2C32E-565A-4F51-8C38-826F1B24AA7D}" vid="{06379D18-BA11-4F05-84DF-EB681B68D4FA}"/>
    </a:ext>
  </a:extLst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World maps series, World  presentation (widescreen)</Template>
  <TotalTime>546</TotalTime>
  <Words>698</Words>
  <Application>Microsoft Office PowerPoint</Application>
  <PresentationFormat>Custom</PresentationFormat>
  <Paragraphs>113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Gill Sans MT</vt:lpstr>
      <vt:lpstr>World Presentation 16x9</vt:lpstr>
      <vt:lpstr>Optional practical training</vt:lpstr>
      <vt:lpstr>What is Practical Training?</vt:lpstr>
      <vt:lpstr>Practical Training Comparison</vt:lpstr>
      <vt:lpstr>OPT</vt:lpstr>
      <vt:lpstr>OPT: Pre-Completion</vt:lpstr>
      <vt:lpstr>OPT: POSt-Completion</vt:lpstr>
      <vt:lpstr>OPT: STEM Extension</vt:lpstr>
      <vt:lpstr>Requirements</vt:lpstr>
      <vt:lpstr>Plan Ahead!</vt:lpstr>
      <vt:lpstr>Oregon Tech’s OPT Approval Process</vt:lpstr>
      <vt:lpstr>Oregon Tech’s OPT STEM EXTENSION Approval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PowerPoint Presentation</vt:lpstr>
    </vt:vector>
  </TitlesOfParts>
  <Company>OIT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Curricular practical training</dc:title>
  <dc:creator>Josie Hudspeth</dc:creator>
  <cp:lastModifiedBy>Josie Hudspeth</cp:lastModifiedBy>
  <cp:revision>44</cp:revision>
  <dcterms:created xsi:type="dcterms:W3CDTF">2018-02-13T02:23:13Z</dcterms:created>
  <dcterms:modified xsi:type="dcterms:W3CDTF">2018-02-23T20:17:37Z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